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3"/>
  </p:notesMasterIdLst>
  <p:sldIdLst>
    <p:sldId id="257" r:id="rId2"/>
    <p:sldId id="261" r:id="rId3"/>
    <p:sldId id="273" r:id="rId4"/>
    <p:sldId id="262" r:id="rId5"/>
    <p:sldId id="263" r:id="rId6"/>
    <p:sldId id="264" r:id="rId7"/>
    <p:sldId id="268" r:id="rId8"/>
    <p:sldId id="270" r:id="rId9"/>
    <p:sldId id="272" r:id="rId10"/>
    <p:sldId id="266" r:id="rId11"/>
    <p:sldId id="267" r:id="rId12"/>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pitchFamily="-65" charset="-128"/>
        <a:cs typeface="+mn-cs"/>
      </a:defRPr>
    </a:lvl1pPr>
    <a:lvl2pPr marL="457200" algn="l" rtl="0" eaLnBrk="0" fontAlgn="base" hangingPunct="0">
      <a:spcBef>
        <a:spcPct val="0"/>
      </a:spcBef>
      <a:spcAft>
        <a:spcPct val="0"/>
      </a:spcAft>
      <a:defRPr sz="2400" kern="1200">
        <a:solidFill>
          <a:schemeClr val="tx1"/>
        </a:solidFill>
        <a:latin typeface="Arial" charset="0"/>
        <a:ea typeface="ＭＳ Ｐゴシック" pitchFamily="-65" charset="-128"/>
        <a:cs typeface="+mn-cs"/>
      </a:defRPr>
    </a:lvl2pPr>
    <a:lvl3pPr marL="914400" algn="l" rtl="0" eaLnBrk="0" fontAlgn="base" hangingPunct="0">
      <a:spcBef>
        <a:spcPct val="0"/>
      </a:spcBef>
      <a:spcAft>
        <a:spcPct val="0"/>
      </a:spcAft>
      <a:defRPr sz="2400" kern="1200">
        <a:solidFill>
          <a:schemeClr val="tx1"/>
        </a:solidFill>
        <a:latin typeface="Arial" charset="0"/>
        <a:ea typeface="ＭＳ Ｐゴシック" pitchFamily="-65" charset="-128"/>
        <a:cs typeface="+mn-cs"/>
      </a:defRPr>
    </a:lvl3pPr>
    <a:lvl4pPr marL="1371600" algn="l" rtl="0" eaLnBrk="0" fontAlgn="base" hangingPunct="0">
      <a:spcBef>
        <a:spcPct val="0"/>
      </a:spcBef>
      <a:spcAft>
        <a:spcPct val="0"/>
      </a:spcAft>
      <a:defRPr sz="2400" kern="1200">
        <a:solidFill>
          <a:schemeClr val="tx1"/>
        </a:solidFill>
        <a:latin typeface="Arial" charset="0"/>
        <a:ea typeface="ＭＳ Ｐゴシック" pitchFamily="-65" charset="-128"/>
        <a:cs typeface="+mn-cs"/>
      </a:defRPr>
    </a:lvl4pPr>
    <a:lvl5pPr marL="1828800" algn="l" rtl="0" eaLnBrk="0" fontAlgn="base" hangingPunct="0">
      <a:spcBef>
        <a:spcPct val="0"/>
      </a:spcBef>
      <a:spcAft>
        <a:spcPct val="0"/>
      </a:spcAft>
      <a:defRPr sz="2400" kern="1200">
        <a:solidFill>
          <a:schemeClr val="tx1"/>
        </a:solidFill>
        <a:latin typeface="Arial" charset="0"/>
        <a:ea typeface="ＭＳ Ｐゴシック" pitchFamily="-65" charset="-128"/>
        <a:cs typeface="+mn-cs"/>
      </a:defRPr>
    </a:lvl5pPr>
    <a:lvl6pPr marL="2286000" algn="l" defTabSz="914400" rtl="0" eaLnBrk="1" latinLnBrk="0" hangingPunct="1">
      <a:defRPr sz="2400" kern="1200">
        <a:solidFill>
          <a:schemeClr val="tx1"/>
        </a:solidFill>
        <a:latin typeface="Arial" charset="0"/>
        <a:ea typeface="ＭＳ Ｐゴシック" pitchFamily="-65" charset="-128"/>
        <a:cs typeface="+mn-cs"/>
      </a:defRPr>
    </a:lvl6pPr>
    <a:lvl7pPr marL="2743200" algn="l" defTabSz="914400" rtl="0" eaLnBrk="1" latinLnBrk="0" hangingPunct="1">
      <a:defRPr sz="2400" kern="1200">
        <a:solidFill>
          <a:schemeClr val="tx1"/>
        </a:solidFill>
        <a:latin typeface="Arial" charset="0"/>
        <a:ea typeface="ＭＳ Ｐゴシック" pitchFamily="-65" charset="-128"/>
        <a:cs typeface="+mn-cs"/>
      </a:defRPr>
    </a:lvl7pPr>
    <a:lvl8pPr marL="3200400" algn="l" defTabSz="914400" rtl="0" eaLnBrk="1" latinLnBrk="0" hangingPunct="1">
      <a:defRPr sz="2400" kern="1200">
        <a:solidFill>
          <a:schemeClr val="tx1"/>
        </a:solidFill>
        <a:latin typeface="Arial" charset="0"/>
        <a:ea typeface="ＭＳ Ｐゴシック" pitchFamily="-65" charset="-128"/>
        <a:cs typeface="+mn-cs"/>
      </a:defRPr>
    </a:lvl8pPr>
    <a:lvl9pPr marL="3657600" algn="l" defTabSz="914400" rtl="0" eaLnBrk="1" latinLnBrk="0" hangingPunct="1">
      <a:defRPr sz="2400" kern="1200">
        <a:solidFill>
          <a:schemeClr val="tx1"/>
        </a:solidFill>
        <a:latin typeface="Arial" charset="0"/>
        <a:ea typeface="ＭＳ Ｐゴシック" pitchFamily="-65"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atin typeface="Arial" pitchFamily="-65" charset="0"/>
                <a:cs typeface="ＭＳ Ｐゴシック" pitchFamily="-65" charset="-128"/>
              </a:defRPr>
            </a:lvl1pPr>
          </a:lstStyle>
          <a:p>
            <a:pPr>
              <a:defRPr/>
            </a:pPr>
            <a:endParaRPr lang="en-US"/>
          </a:p>
        </p:txBody>
      </p:sp>
      <p:sp>
        <p:nvSpPr>
          <p:cNvPr id="11267"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atin typeface="Arial" pitchFamily="-65" charset="0"/>
                <a:cs typeface="ＭＳ Ｐゴシック" pitchFamily="-65" charset="-128"/>
              </a:defRPr>
            </a:lvl1pPr>
          </a:lstStyle>
          <a:p>
            <a:pPr>
              <a:defRPr/>
            </a:pPr>
            <a:endParaRPr lang="en-US"/>
          </a:p>
        </p:txBody>
      </p:sp>
      <p:sp>
        <p:nvSpPr>
          <p:cNvPr id="15364"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126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Klik om de tekststijl van het model te bewerken</a:t>
            </a:r>
          </a:p>
          <a:p>
            <a:pPr lvl="1"/>
            <a:r>
              <a:rPr lang="en-US" noProof="0"/>
              <a:t>Tweede niveau</a:t>
            </a:r>
          </a:p>
          <a:p>
            <a:pPr lvl="2"/>
            <a:r>
              <a:rPr lang="en-US" noProof="0"/>
              <a:t>Derde niveau</a:t>
            </a:r>
          </a:p>
          <a:p>
            <a:pPr lvl="3"/>
            <a:r>
              <a:rPr lang="en-US" noProof="0"/>
              <a:t>Vierde niveau</a:t>
            </a:r>
          </a:p>
          <a:p>
            <a:pPr lvl="4"/>
            <a:r>
              <a:rPr lang="en-US" noProof="0"/>
              <a:t>Vijfde niveau</a:t>
            </a:r>
          </a:p>
        </p:txBody>
      </p:sp>
      <p:sp>
        <p:nvSpPr>
          <p:cNvPr id="1127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atin typeface="Arial" pitchFamily="-65" charset="0"/>
                <a:cs typeface="ＭＳ Ｐゴシック" pitchFamily="-65" charset="-128"/>
              </a:defRPr>
            </a:lvl1pPr>
          </a:lstStyle>
          <a:p>
            <a:pPr>
              <a:defRPr/>
            </a:pPr>
            <a:endParaRPr lang="en-US"/>
          </a:p>
        </p:txBody>
      </p:sp>
      <p:sp>
        <p:nvSpPr>
          <p:cNvPr id="1127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vl1pPr>
          </a:lstStyle>
          <a:p>
            <a:fld id="{96000D8A-FE0D-44D0-BC91-37756011F3B0}" type="slidenum">
              <a:rPr lang="en-US"/>
              <a:pPr/>
              <a:t>‹nr.›</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ＭＳ Ｐゴシック" pitchFamily="-65" charset="-128"/>
      </a:defRPr>
    </a:lvl1pPr>
    <a:lvl2pPr marL="457200"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mn-cs"/>
      </a:defRPr>
    </a:lvl2pPr>
    <a:lvl3pPr marL="914400"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mn-cs"/>
      </a:defRPr>
    </a:lvl3pPr>
    <a:lvl4pPr marL="1371600"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mn-cs"/>
      </a:defRPr>
    </a:lvl4pPr>
    <a:lvl5pPr marL="1828800" algn="l" rtl="0" eaLnBrk="0" fontAlgn="base" hangingPunct="0">
      <a:spcBef>
        <a:spcPct val="30000"/>
      </a:spcBef>
      <a:spcAft>
        <a:spcPct val="0"/>
      </a:spcAft>
      <a:defRPr sz="1200" kern="1200">
        <a:solidFill>
          <a:schemeClr val="tx1"/>
        </a:solidFill>
        <a:latin typeface="Arial" pitchFamily="-65" charset="0"/>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564A9C32-9A2D-462B-B0EF-BEB1849B7AE2}" type="slidenum">
              <a:rPr lang="en-US"/>
              <a:pPr/>
              <a:t>1</a:t>
            </a:fld>
            <a:endParaRPr lang="en-US"/>
          </a:p>
        </p:txBody>
      </p:sp>
      <p:sp>
        <p:nvSpPr>
          <p:cNvPr id="17411" name="Rectangle 2"/>
          <p:cNvSpPr>
            <a:spLocks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nl-NL"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37620F4E-1DFC-4384-87EF-5B8A44844AE2}" type="slidenum">
              <a:rPr lang="en-US"/>
              <a:pPr/>
              <a:t>2</a:t>
            </a:fld>
            <a:endParaRPr lang="en-US"/>
          </a:p>
        </p:txBody>
      </p:sp>
      <p:sp>
        <p:nvSpPr>
          <p:cNvPr id="19459" name="Rectangle 2"/>
          <p:cNvSpPr>
            <a:spLocks noChangeArrowheads="1" noTextEdit="1"/>
          </p:cNvSpPr>
          <p:nvPr>
            <p:ph type="sldImg"/>
          </p:nvPr>
        </p:nvSpPr>
        <p:spPr>
          <a:ln/>
        </p:spPr>
      </p:sp>
      <p:sp>
        <p:nvSpPr>
          <p:cNvPr id="19460" name="Rectangle 3"/>
          <p:cNvSpPr>
            <a:spLocks noGrp="1" noChangeArrowheads="1"/>
          </p:cNvSpPr>
          <p:nvPr>
            <p:ph type="body" idx="1"/>
          </p:nvPr>
        </p:nvSpPr>
        <p:spPr>
          <a:noFill/>
          <a:ln/>
        </p:spPr>
        <p:txBody>
          <a:bodyPr/>
          <a:lstStyle/>
          <a:p>
            <a:pPr eaLnBrk="1" hangingPunct="1"/>
            <a:endParaRPr lang="nl-NL"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E03B25E9-C844-4C84-AA34-FD639D2C85BD}" type="slidenum">
              <a:rPr lang="en-US"/>
              <a:pPr/>
              <a:t>4</a:t>
            </a:fld>
            <a:endParaRPr lang="en-US"/>
          </a:p>
        </p:txBody>
      </p:sp>
      <p:sp>
        <p:nvSpPr>
          <p:cNvPr id="22531" name="Rectangle 2"/>
          <p:cNvSpPr>
            <a:spLocks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nl-NL"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702C471D-275B-417C-9D48-B50311764B71}" type="slidenum">
              <a:rPr lang="en-US"/>
              <a:pPr/>
              <a:t>5</a:t>
            </a:fld>
            <a:endParaRPr lang="en-US"/>
          </a:p>
        </p:txBody>
      </p:sp>
      <p:sp>
        <p:nvSpPr>
          <p:cNvPr id="24579" name="Rectangle 2"/>
          <p:cNvSpPr>
            <a:spLocks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endParaRPr lang="nl-NL"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BBC7D2EB-4233-4121-9E3F-3231E299E273}" type="slidenum">
              <a:rPr lang="en-US"/>
              <a:pPr/>
              <a:t>6</a:t>
            </a:fld>
            <a:endParaRPr lang="en-US"/>
          </a:p>
        </p:txBody>
      </p:sp>
      <p:sp>
        <p:nvSpPr>
          <p:cNvPr id="26627" name="Rectangle 2"/>
          <p:cNvSpPr>
            <a:spLocks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nl-NL" smtClean="0">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1180067A-723A-4163-8741-FD7C29841241}" type="slidenum">
              <a:rPr lang="en-US"/>
              <a:pPr/>
              <a:t>7</a:t>
            </a:fld>
            <a:endParaRPr lang="en-US"/>
          </a:p>
        </p:txBody>
      </p:sp>
      <p:sp>
        <p:nvSpPr>
          <p:cNvPr id="28675" name="Rectangle 2"/>
          <p:cNvSpPr>
            <a:spLocks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nl-NL" smtClean="0">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082E82B5-7893-4EEC-8B56-1803E69A81A4}" type="slidenum">
              <a:rPr lang="en-US"/>
              <a:pPr/>
              <a:t>8</a:t>
            </a:fld>
            <a:endParaRPr lang="en-US"/>
          </a:p>
        </p:txBody>
      </p:sp>
      <p:sp>
        <p:nvSpPr>
          <p:cNvPr id="30723" name="Rectangle 2"/>
          <p:cNvSpPr>
            <a:spLocks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nl-NL" smtClean="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F2014F40-A9CE-4A33-AD75-432C8587D880}" type="slidenum">
              <a:rPr lang="en-US"/>
              <a:pPr/>
              <a:t>9</a:t>
            </a:fld>
            <a:endParaRPr lang="en-US"/>
          </a:p>
        </p:txBody>
      </p:sp>
      <p:sp>
        <p:nvSpPr>
          <p:cNvPr id="32771" name="Rectangle 2"/>
          <p:cNvSpPr>
            <a:spLocks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nl-NL"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952D0C98-0D9B-4DC3-8926-93048B5AC233}" type="slidenum">
              <a:rPr lang="en-US"/>
              <a:pPr/>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D55129B3-30FF-41AF-BA82-21A91F1FE949}" type="slidenum">
              <a:rPr lang="en-US"/>
              <a:pPr/>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AF160A8E-7A6B-44A5-B5E3-7E122FD47597}" type="slidenum">
              <a:rPr lang="en-US"/>
              <a:pPr/>
              <a:t>‹nr.›</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85800" y="609600"/>
            <a:ext cx="7772400" cy="5486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3DAD0910-8BE0-4912-A21F-A90ABA561343}" type="slidenum">
              <a:rPr lang="en-US"/>
              <a:pPr/>
              <a:t>‹nr.›</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85800" y="41148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DF338104-EAD7-409D-8D9E-C30098C5CCD8}" type="slidenum">
              <a:rPr lang="en-US"/>
              <a:pPr/>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E1FD2E44-284A-4612-B900-88A04AE580C5}" type="slidenum">
              <a:rPr lang="en-US"/>
              <a:pPr/>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179DE0FD-5E4C-4265-AE2E-3068EEC5BA97}" type="slidenum">
              <a:rPr lang="en-US"/>
              <a:pPr/>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47336E94-E3B4-4D42-BD9C-5EF687344371}" type="slidenum">
              <a:rPr lang="en-US"/>
              <a:pPr/>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7130B350-6DA0-4A92-B968-B569ADFA4FC9}" type="slidenum">
              <a:rPr lang="en-US"/>
              <a:pPr/>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3297CAF2-FFE7-4B56-8AB7-59E57DE5D51C}" type="slidenum">
              <a:rPr lang="en-US"/>
              <a:pPr/>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B01D68EE-E86A-4D85-A5D9-23FFB9000597}" type="slidenum">
              <a:rPr lang="en-US"/>
              <a:pPr/>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6725C22F-02B4-4AE7-88EE-8B2FB11C6031}" type="slidenum">
              <a:rPr lang="en-US"/>
              <a:pPr/>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44E930D1-68C4-4737-AE54-C5F70D3D39AD}" type="slidenum">
              <a:rPr lang="en-US"/>
              <a:pPr/>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Titelstijl van model bewerken</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400">
                <a:latin typeface="Arial" pitchFamily="-65" charset="0"/>
              </a:defRPr>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400">
                <a:latin typeface="Arial" pitchFamily="-65"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400"/>
            </a:lvl1pPr>
          </a:lstStyle>
          <a:p>
            <a:fld id="{4B7DFE27-8859-452F-9732-2A276DB9770B}" type="slidenum">
              <a:rPr lang="en-US"/>
              <a:pPr/>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2pPr>
      <a:lvl3pPr algn="ctr" rtl="0" eaLnBrk="0" fontAlgn="base" hangingPunct="0">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3pPr>
      <a:lvl4pPr algn="ctr" rtl="0" eaLnBrk="0" fontAlgn="base" hangingPunct="0">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4pPr>
      <a:lvl5pPr algn="ctr" rtl="0" eaLnBrk="0" fontAlgn="base" hangingPunct="0">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5pPr>
      <a:lvl6pPr marL="457200" algn="ctr" rtl="0" fontAlgn="base">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6pPr>
      <a:lvl7pPr marL="914400" algn="ctr" rtl="0" fontAlgn="base">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7pPr>
      <a:lvl8pPr marL="1371600" algn="ctr" rtl="0" fontAlgn="base">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8pPr>
      <a:lvl9pPr marL="1828800" algn="ctr" rtl="0" fontAlgn="base">
        <a:spcBef>
          <a:spcPct val="0"/>
        </a:spcBef>
        <a:spcAft>
          <a:spcPct val="0"/>
        </a:spcAft>
        <a:defRPr sz="4400">
          <a:solidFill>
            <a:schemeClr val="tx2"/>
          </a:solidFill>
          <a:latin typeface="Arial" pitchFamily="-65" charset="0"/>
          <a:ea typeface="ＭＳ Ｐゴシック" pitchFamily="-65" charset="-128"/>
          <a:cs typeface="ＭＳ Ｐゴシック" pitchFamily="-65"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685800" y="533400"/>
            <a:ext cx="7772400" cy="1905000"/>
          </a:xfrm>
        </p:spPr>
        <p:txBody>
          <a:bodyPr/>
          <a:lstStyle/>
          <a:p>
            <a:pPr eaLnBrk="1" hangingPunct="1"/>
            <a:r>
              <a:rPr lang="nl-NL" b="1" dirty="0" smtClean="0"/>
              <a:t> </a:t>
            </a:r>
            <a:r>
              <a:rPr lang="nl-NL" sz="3000" b="1" dirty="0" smtClean="0"/>
              <a:t>Symposium</a:t>
            </a:r>
            <a:br>
              <a:rPr lang="nl-NL" sz="3000" b="1" dirty="0" smtClean="0"/>
            </a:br>
            <a:r>
              <a:rPr lang="nl-NL" sz="3000" b="1" dirty="0" smtClean="0"/>
              <a:t>Rechtspositie huishoudelijk personeel</a:t>
            </a:r>
            <a:r>
              <a:rPr lang="en-US" smtClean="0"/>
              <a:t/>
            </a:r>
            <a:br>
              <a:rPr lang="en-US" smtClean="0"/>
            </a:br>
            <a:r>
              <a:rPr lang="en-US" sz="3000" smtClean="0"/>
              <a:t>26 </a:t>
            </a:r>
            <a:r>
              <a:rPr lang="en-US" sz="3000" dirty="0" err="1" smtClean="0"/>
              <a:t>november</a:t>
            </a:r>
            <a:r>
              <a:rPr lang="en-US" sz="3000" dirty="0" smtClean="0"/>
              <a:t> 2015</a:t>
            </a:r>
            <a:endParaRPr lang="nl-NL" sz="3000" b="1" dirty="0" smtClean="0"/>
          </a:p>
        </p:txBody>
      </p:sp>
      <p:pic>
        <p:nvPicPr>
          <p:cNvPr id="16387" name="Picture 4" descr="vrouw"/>
          <p:cNvPicPr>
            <a:picLocks noChangeAspect="1" noChangeArrowheads="1"/>
          </p:cNvPicPr>
          <p:nvPr/>
        </p:nvPicPr>
        <p:blipFill>
          <a:blip r:embed="rId3"/>
          <a:srcRect/>
          <a:stretch>
            <a:fillRect/>
          </a:stretch>
        </p:blipFill>
        <p:spPr bwMode="auto">
          <a:xfrm>
            <a:off x="533400" y="2514600"/>
            <a:ext cx="7715250" cy="1724025"/>
          </a:xfrm>
          <a:prstGeom prst="rect">
            <a:avLst/>
          </a:prstGeom>
          <a:noFill/>
          <a:ln w="9525">
            <a:noFill/>
            <a:miter lim="800000"/>
            <a:headEnd/>
            <a:tailEnd/>
          </a:ln>
        </p:spPr>
      </p:pic>
      <p:sp>
        <p:nvSpPr>
          <p:cNvPr id="16388" name="Rectangle 6"/>
          <p:cNvSpPr>
            <a:spLocks noGrp="1" noChangeArrowheads="1"/>
          </p:cNvSpPr>
          <p:nvPr>
            <p:ph type="subTitle" idx="1"/>
          </p:nvPr>
        </p:nvSpPr>
        <p:spPr>
          <a:xfrm>
            <a:off x="1371600" y="4495800"/>
            <a:ext cx="6400800" cy="1752600"/>
          </a:xfrm>
        </p:spPr>
        <p:txBody>
          <a:bodyPr/>
          <a:lstStyle/>
          <a:p>
            <a:pPr eaLnBrk="1" hangingPunct="1"/>
            <a:r>
              <a:rPr lang="en-US" b="1" smtClean="0"/>
              <a:t>‘Werken in het huishouden: geen baan als alle andere’</a:t>
            </a:r>
            <a:endParaRPr lang="en-US"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Content Placeholder 5"/>
          <p:cNvSpPr>
            <a:spLocks noGrp="1"/>
          </p:cNvSpPr>
          <p:nvPr>
            <p:ph/>
          </p:nvPr>
        </p:nvSpPr>
        <p:spPr/>
        <p:txBody>
          <a:bodyPr/>
          <a:lstStyle/>
          <a:p>
            <a:pPr eaLnBrk="1" hangingPunct="1">
              <a:buFontTx/>
              <a:buNone/>
            </a:pPr>
            <a:r>
              <a:rPr lang="nl-NL" smtClean="0"/>
              <a:t>	Voor een positief werkgelegenheidseffect van de regeling </a:t>
            </a:r>
            <a:r>
              <a:rPr lang="nl-NL" i="1" smtClean="0"/>
              <a:t>Dienstverlening aan huis</a:t>
            </a:r>
            <a:r>
              <a:rPr lang="nl-NL" smtClean="0"/>
              <a:t> in de private markt zijn weinig aanknopingspunten te vinden (Commissie Kalsbeek). </a:t>
            </a:r>
          </a:p>
          <a:p>
            <a:pPr eaLnBrk="1" hangingPunct="1">
              <a:buFontTx/>
              <a:buNone/>
            </a:pPr>
            <a:r>
              <a:rPr lang="nl-NL" smtClean="0"/>
              <a:t>	Er is daarom geen reden de uitzonderingspositie van huishoudelijk personeel in stand te houden.</a:t>
            </a:r>
            <a:endParaRPr lang="en-US" smtClean="0"/>
          </a:p>
          <a:p>
            <a:pPr eaLnBrk="1" hangingPunct="1"/>
            <a:endParaRPr lang="en-US"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Content Placeholder 4"/>
          <p:cNvSpPr>
            <a:spLocks noGrp="1"/>
          </p:cNvSpPr>
          <p:nvPr>
            <p:ph/>
          </p:nvPr>
        </p:nvSpPr>
        <p:spPr/>
        <p:txBody>
          <a:bodyPr/>
          <a:lstStyle/>
          <a:p>
            <a:pPr eaLnBrk="1" hangingPunct="1">
              <a:buFontTx/>
              <a:buNone/>
            </a:pPr>
            <a:r>
              <a:rPr lang="nl-NL" smtClean="0"/>
              <a:t>	De meeste particulieren die hun hulp zelf betalen denken dat zwart te doen. Dat is niet zo, vanwege de regeling </a:t>
            </a:r>
            <a:r>
              <a:rPr lang="nl-NL" i="1" smtClean="0"/>
              <a:t>Dienstverlening aan huis.</a:t>
            </a:r>
            <a:r>
              <a:rPr lang="nl-NL" smtClean="0"/>
              <a:t> De regeling genereert geen extra belastinginkomsten en extra formele werkgelegenheid. De uitspraak “dat afschaffing van de regeling een hele hoop mensen het zwarte circuit in drukt.” kan niet onderbouwd worden.</a:t>
            </a:r>
            <a:r>
              <a:rPr lang="en-US" smtClean="0"/>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mtClean="0"/>
              <a:t>I</a:t>
            </a:r>
          </a:p>
        </p:txBody>
      </p:sp>
      <p:sp>
        <p:nvSpPr>
          <p:cNvPr id="18435" name="Rectangle 3"/>
          <p:cNvSpPr>
            <a:spLocks noGrp="1" noChangeArrowheads="1"/>
          </p:cNvSpPr>
          <p:nvPr>
            <p:ph type="body" idx="1"/>
          </p:nvPr>
        </p:nvSpPr>
        <p:spPr/>
        <p:txBody>
          <a:bodyPr/>
          <a:lstStyle/>
          <a:p>
            <a:pPr eaLnBrk="1" hangingPunct="1">
              <a:buFontTx/>
              <a:buNone/>
            </a:pPr>
            <a:r>
              <a:rPr lang="nl-NL" sz="2500" smtClean="0"/>
              <a:t>Met de uitspraken van Hof Arnhem-Leeuwarden (nov. 2013) en de Centrale Raad van Beroep (dec. 2013) is de juridische basis aan de alfahulpconstructie ontvallen. De thuiszorginstelling is de werkgever van de alfahulp/thuiszorgmedewerker. </a:t>
            </a:r>
          </a:p>
          <a:p>
            <a:pPr eaLnBrk="1" hangingPunct="1">
              <a:buFontTx/>
              <a:buNone/>
            </a:pPr>
            <a:r>
              <a:rPr lang="nl-NL" sz="2500" smtClean="0"/>
              <a:t/>
            </a:r>
            <a:br>
              <a:rPr lang="nl-NL" sz="2500" smtClean="0"/>
            </a:br>
            <a:r>
              <a:rPr lang="nl-NL" sz="2500" smtClean="0"/>
              <a:t>Criteria: werving en selectie, plaatsing bij cliënt, bepaling en betaling loon, opstelling arbeidsovereenkomst, contract met gemeente, vervanging bij ziekte.</a:t>
            </a:r>
            <a:endParaRPr lang="en-US" sz="2500" smtClean="0"/>
          </a:p>
          <a:p>
            <a:pPr eaLnBrk="1" hangingPunct="1">
              <a:buFontTx/>
              <a:buNone/>
            </a:pPr>
            <a:endParaRPr lang="en-US" sz="2800" smtClean="0"/>
          </a:p>
        </p:txBody>
      </p:sp>
      <p:sp>
        <p:nvSpPr>
          <p:cNvPr id="18436" name="Rectangle 4"/>
          <p:cNvSpPr>
            <a:spLocks noChangeArrowheads="1"/>
          </p:cNvSpPr>
          <p:nvPr/>
        </p:nvSpPr>
        <p:spPr bwMode="auto">
          <a:xfrm>
            <a:off x="7210425" y="4098925"/>
            <a:ext cx="184150" cy="822325"/>
          </a:xfrm>
          <a:prstGeom prst="rect">
            <a:avLst/>
          </a:prstGeom>
          <a:noFill/>
          <a:ln w="9525">
            <a:noFill/>
            <a:miter lim="800000"/>
            <a:headEnd/>
            <a:tailEnd/>
          </a:ln>
        </p:spPr>
        <p:txBody>
          <a:bodyPr wrap="none">
            <a:spAutoFit/>
          </a:bodyPr>
          <a:lstStyle/>
          <a:p>
            <a:endParaRPr lang="en-US"/>
          </a:p>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endParaRPr lang="nl-NL" smtClean="0"/>
          </a:p>
        </p:txBody>
      </p:sp>
      <p:sp>
        <p:nvSpPr>
          <p:cNvPr id="20483" name="Content Placeholder 2"/>
          <p:cNvSpPr>
            <a:spLocks noGrp="1"/>
          </p:cNvSpPr>
          <p:nvPr>
            <p:ph idx="1"/>
          </p:nvPr>
        </p:nvSpPr>
        <p:spPr/>
        <p:txBody>
          <a:bodyPr/>
          <a:lstStyle/>
          <a:p>
            <a:pPr eaLnBrk="1" hangingPunct="1">
              <a:buFontTx/>
              <a:buNone/>
            </a:pPr>
            <a:r>
              <a:rPr lang="nl-NL" b="1" smtClean="0"/>
              <a:t>	</a:t>
            </a:r>
            <a:r>
              <a:rPr lang="nl-NL" smtClean="0"/>
              <a:t>De concrete rechten van ILO-verdrag 189 versterken de aanspraken die het huishoudelijk personeel al kan ontlenen aan de beginselen van het Unierecht, Vrouwenverdrag, ILO-Verdrag 175 inzake deeltijdwerk en het Esoculverdrag. Een mooi verdrag vraagt om ratificatie.</a:t>
            </a:r>
            <a:endParaRPr lang="en-US" b="1" smtClean="0"/>
          </a:p>
          <a:p>
            <a:pPr eaLnBrk="1" hangingPunct="1">
              <a:buFontTx/>
              <a:buNone/>
            </a:pPr>
            <a:endParaRPr lang="en-US"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endParaRPr lang="nl-NL" smtClean="0"/>
          </a:p>
        </p:txBody>
      </p:sp>
      <p:sp>
        <p:nvSpPr>
          <p:cNvPr id="21507" name="Rectangle 3"/>
          <p:cNvSpPr>
            <a:spLocks noGrp="1" noChangeArrowheads="1"/>
          </p:cNvSpPr>
          <p:nvPr>
            <p:ph type="body" idx="1"/>
          </p:nvPr>
        </p:nvSpPr>
        <p:spPr/>
        <p:txBody>
          <a:bodyPr/>
          <a:lstStyle/>
          <a:p>
            <a:pPr eaLnBrk="1" hangingPunct="1"/>
            <a:r>
              <a:rPr lang="nl-NL" smtClean="0"/>
              <a:t>Afschaffing van de regeling  </a:t>
            </a:r>
            <a:r>
              <a:rPr lang="nl-NL" i="1" smtClean="0"/>
              <a:t>Dienstverlening aan huis</a:t>
            </a:r>
            <a:r>
              <a:rPr lang="nl-NL" smtClean="0"/>
              <a:t> is onbetaalbaar. Dit geldt zowel voor de publiek gefinancierde dienstverlening aan huis als voor de private dienstverlening.</a:t>
            </a:r>
            <a:endParaRPr lang="en-US" smtClean="0"/>
          </a:p>
          <a:p>
            <a:pPr eaLnBrk="1" hangingPunct="1"/>
            <a:endParaRPr lang="en-US"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ChangeArrowheads="1"/>
          </p:cNvSpPr>
          <p:nvPr>
            <p:ph type="body" idx="1"/>
          </p:nvPr>
        </p:nvSpPr>
        <p:spPr/>
        <p:txBody>
          <a:bodyPr/>
          <a:lstStyle/>
          <a:p>
            <a:pPr eaLnBrk="1" hangingPunct="1">
              <a:buFontTx/>
              <a:buNone/>
            </a:pPr>
            <a:r>
              <a:rPr lang="en-US" sz="2800" smtClean="0"/>
              <a:t>	</a:t>
            </a:r>
            <a:r>
              <a:rPr lang="nl-NL" sz="2500" smtClean="0"/>
              <a:t>De Regeling Dienstverlening aan huis verleidt tot het opzetten van schijnconstructies met ‘bemiddelingsbedrijven’ die dienstverleners ter beschikking stellen aan particulieren. De Regeling verdraagt zich niet met het kabinetsspeerpunt aanpak van schijnconstructies met als doel versterking rechtspositie werknemers en voorkoming van oneerlijke concurrentie door onderbetaling.</a:t>
            </a:r>
            <a:r>
              <a:rPr lang="en-US" sz="2500" smtClean="0"/>
              <a:t> </a:t>
            </a:r>
          </a:p>
          <a:p>
            <a:pPr eaLnBrk="1" hangingPunct="1">
              <a:buFontTx/>
              <a:buNone/>
            </a:pPr>
            <a:endParaRPr lang="en-US" smtClean="0"/>
          </a:p>
        </p:txBody>
      </p:sp>
      <p:sp>
        <p:nvSpPr>
          <p:cNvPr id="23555" name="Title 5"/>
          <p:cNvSpPr>
            <a:spLocks noGrp="1"/>
          </p:cNvSpPr>
          <p:nvPr>
            <p:ph type="title"/>
          </p:nvPr>
        </p:nvSpPr>
        <p:spPr/>
        <p:txBody>
          <a:bodyPr/>
          <a:lstStyle/>
          <a:p>
            <a:pPr eaLnBrk="1" hangingPunct="1"/>
            <a:endParaRPr lang="nl-NL"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endParaRPr lang="nl-NL" smtClean="0"/>
          </a:p>
        </p:txBody>
      </p:sp>
      <p:sp>
        <p:nvSpPr>
          <p:cNvPr id="25603" name="Rectangle 3"/>
          <p:cNvSpPr>
            <a:spLocks noGrp="1" noChangeArrowheads="1"/>
          </p:cNvSpPr>
          <p:nvPr>
            <p:ph type="body" idx="1"/>
          </p:nvPr>
        </p:nvSpPr>
        <p:spPr/>
        <p:txBody>
          <a:bodyPr/>
          <a:lstStyle/>
          <a:p>
            <a:pPr eaLnBrk="1" hangingPunct="1">
              <a:buFontTx/>
              <a:buNone/>
            </a:pPr>
            <a:r>
              <a:rPr lang="nl-NL" sz="3000" smtClean="0"/>
              <a:t>De alfahulpuitspraken (Hof Arnhem-Leeuwarden en de CRvB 2013) kunnen ook dienst doen bij de beoordeling van andere ‘bemiddelingsorganisaties’ voor huishoudelijke hulp en zorg.</a:t>
            </a:r>
            <a:endParaRPr lang="en-US" sz="3000" smtClean="0"/>
          </a:p>
          <a:p>
            <a:pPr eaLnBrk="1" hangingPunct="1">
              <a:buFontTx/>
              <a:buNone/>
            </a:pPr>
            <a:endParaRPr lang="en-US" sz="280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endParaRPr lang="nl-NL" smtClean="0"/>
          </a:p>
        </p:txBody>
      </p:sp>
      <p:sp>
        <p:nvSpPr>
          <p:cNvPr id="27651" name="Rectangle 3"/>
          <p:cNvSpPr>
            <a:spLocks noGrp="1" noChangeArrowheads="1"/>
          </p:cNvSpPr>
          <p:nvPr>
            <p:ph type="body" idx="1"/>
          </p:nvPr>
        </p:nvSpPr>
        <p:spPr/>
        <p:txBody>
          <a:bodyPr/>
          <a:lstStyle/>
          <a:p>
            <a:pPr eaLnBrk="1" hangingPunct="1">
              <a:lnSpc>
                <a:spcPct val="90000"/>
              </a:lnSpc>
              <a:buFontTx/>
              <a:buNone/>
            </a:pPr>
            <a:r>
              <a:rPr lang="en-US" sz="2800" smtClean="0"/>
              <a:t>	Omdat het private arbeidsrecht per definitie te kort schiet als het om de bescherming gaat van deze groep werkenden, moet de overheid haar publieke rol op zich nemen, om te beginnen met het recht op minimumloon van artikel 11 van ILO-verdrag 189.</a:t>
            </a:r>
            <a:endParaRPr lang="en-US" sz="2800" b="1" smtClean="0"/>
          </a:p>
          <a:p>
            <a:pPr eaLnBrk="1" hangingPunct="1">
              <a:lnSpc>
                <a:spcPct val="90000"/>
              </a:lnSpc>
              <a:buFontTx/>
              <a:buNone/>
            </a:pPr>
            <a:endParaRPr lang="en-US" sz="280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endParaRPr lang="nl-NL" smtClean="0"/>
          </a:p>
        </p:txBody>
      </p:sp>
      <p:sp>
        <p:nvSpPr>
          <p:cNvPr id="29699" name="Rectangle 3"/>
          <p:cNvSpPr>
            <a:spLocks noGrp="1" noChangeArrowheads="1"/>
          </p:cNvSpPr>
          <p:nvPr>
            <p:ph type="body" sz="half" idx="1"/>
          </p:nvPr>
        </p:nvSpPr>
        <p:spPr>
          <a:xfrm>
            <a:off x="685800" y="2057400"/>
            <a:ext cx="7772400" cy="1981200"/>
          </a:xfrm>
        </p:spPr>
        <p:txBody>
          <a:bodyPr/>
          <a:lstStyle/>
          <a:p>
            <a:pPr eaLnBrk="1" hangingPunct="1"/>
            <a:endParaRPr lang="en-US" sz="2800" smtClean="0"/>
          </a:p>
          <a:p>
            <a:pPr eaLnBrk="1" hangingPunct="1">
              <a:buFontTx/>
              <a:buNone/>
            </a:pPr>
            <a:endParaRPr lang="en-US" sz="2800" smtClean="0"/>
          </a:p>
        </p:txBody>
      </p:sp>
      <p:sp>
        <p:nvSpPr>
          <p:cNvPr id="29700" name="Content Placeholder 6"/>
          <p:cNvSpPr>
            <a:spLocks noGrp="1"/>
          </p:cNvSpPr>
          <p:nvPr>
            <p:ph sz="half" idx="2"/>
          </p:nvPr>
        </p:nvSpPr>
        <p:spPr>
          <a:xfrm>
            <a:off x="685800" y="2057400"/>
            <a:ext cx="7772400" cy="4038600"/>
          </a:xfrm>
        </p:spPr>
        <p:txBody>
          <a:bodyPr/>
          <a:lstStyle/>
          <a:p>
            <a:pPr eaLnBrk="1" hangingPunct="1">
              <a:buFontTx/>
              <a:buNone/>
            </a:pPr>
            <a:r>
              <a:rPr lang="nl-NL" smtClean="0"/>
              <a:t>	Met de dienstencheques voor dienstverlening en huishoudelijk werk voor particulieren wordt in Frankrijk winst gemaakt. Dat zal in Nederland nooit uit kunnen.</a:t>
            </a:r>
            <a:endParaRPr lang="en-US" smtClean="0"/>
          </a:p>
          <a:p>
            <a:pPr eaLnBrk="1" hangingPunct="1"/>
            <a:endParaRPr lang="en-US"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endParaRPr lang="nl-NL" smtClean="0"/>
          </a:p>
        </p:txBody>
      </p:sp>
      <p:sp>
        <p:nvSpPr>
          <p:cNvPr id="31747" name="Rectangle 3"/>
          <p:cNvSpPr>
            <a:spLocks noGrp="1" noChangeArrowheads="1"/>
          </p:cNvSpPr>
          <p:nvPr>
            <p:ph type="body" idx="1"/>
          </p:nvPr>
        </p:nvSpPr>
        <p:spPr/>
        <p:txBody>
          <a:bodyPr/>
          <a:lstStyle/>
          <a:p>
            <a:pPr eaLnBrk="1" hangingPunct="1"/>
            <a:r>
              <a:rPr lang="nl-NL" smtClean="0"/>
              <a:t>Als de regeling </a:t>
            </a:r>
            <a:r>
              <a:rPr lang="nl-NL" i="1" smtClean="0"/>
              <a:t>Dienstverlening aan huis</a:t>
            </a:r>
            <a:r>
              <a:rPr lang="nl-NL" smtClean="0"/>
              <a:t> inderdaad alleen maar echte particulieren zou betreffen die voor een paar uur per week hun huis laten schoonmaken dan valt wel te leven met de strijdigheid met de internationale verdragen.</a:t>
            </a:r>
            <a:endParaRPr lang="en-US" smtClean="0"/>
          </a:p>
          <a:p>
            <a:pPr eaLnBrk="1" hangingPunct="1"/>
            <a:endParaRPr lang="en-US" smtClean="0"/>
          </a:p>
        </p:txBody>
      </p:sp>
    </p:spTree>
  </p:cSld>
  <p:clrMapOvr>
    <a:masterClrMapping/>
  </p:clrMapOvr>
</p:sld>
</file>

<file path=ppt/theme/theme1.xml><?xml version="1.0" encoding="utf-8"?>
<a:theme xmlns:a="http://schemas.openxmlformats.org/drawingml/2006/main" name="Lege presentatie">
  <a:themeElements>
    <a:clrScheme name="Lege presentati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ege presentatie">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65" charset="0"/>
            <a:ea typeface="ＭＳ Ｐゴシック" pitchFamily="-65" charset="-128"/>
            <a:cs typeface="ＭＳ Ｐゴシック" pitchFamily="-65"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Arial" pitchFamily="-65" charset="0"/>
            <a:ea typeface="ＭＳ Ｐゴシック" pitchFamily="-65" charset="-128"/>
            <a:cs typeface="ＭＳ Ｐゴシック" pitchFamily="-65" charset="-128"/>
          </a:defRPr>
        </a:defPPr>
      </a:lstStyle>
    </a:lnDef>
  </a:objectDefaults>
  <a:extraClrSchemeLst>
    <a:extraClrScheme>
      <a:clrScheme name="Lege presentati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ege presentati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ege presentati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ege presentati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ege presentati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ege presentati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ege presentati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ege presentati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ege presentati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ege presentati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ege presentati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ege presentati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863</TotalTime>
  <Words>154</Words>
  <Application>Microsoft Office PowerPoint</Application>
  <PresentationFormat>Diavoorstelling (4:3)</PresentationFormat>
  <Paragraphs>23</Paragraphs>
  <Slides>11</Slides>
  <Notes>8</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11</vt:i4>
      </vt:variant>
    </vt:vector>
  </HeadingPairs>
  <TitlesOfParts>
    <vt:vector size="14" baseType="lpstr">
      <vt:lpstr>Arial</vt:lpstr>
      <vt:lpstr>ＭＳ Ｐゴシック</vt:lpstr>
      <vt:lpstr>Lege presentatie</vt:lpstr>
      <vt:lpstr> Symposium Rechtspositie huishoudelijk personeel 26 november 2015</vt:lpstr>
      <vt:lpstr>I</vt:lpstr>
      <vt:lpstr>Dia 3</vt:lpstr>
      <vt:lpstr>Dia 4</vt:lpstr>
      <vt:lpstr>Dia 5</vt:lpstr>
      <vt:lpstr>Dia 6</vt:lpstr>
      <vt:lpstr>Dia 7</vt:lpstr>
      <vt:lpstr>Dia 8</vt:lpstr>
      <vt:lpstr>Dia 9</vt:lpstr>
      <vt:lpstr>Dia 10</vt:lpstr>
      <vt:lpstr>Dia 11</vt:lpstr>
    </vt:vector>
  </TitlesOfParts>
  <Company>Leontine Bijleveld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Congres 7 oktober 2010</dc:title>
  <dc:creator>Leontine Bijleveld</dc:creator>
  <cp:lastModifiedBy>Bijleveld</cp:lastModifiedBy>
  <cp:revision>9</cp:revision>
  <dcterms:created xsi:type="dcterms:W3CDTF">2015-11-25T22:14:53Z</dcterms:created>
  <dcterms:modified xsi:type="dcterms:W3CDTF">2015-11-26T21:14:48Z</dcterms:modified>
</cp:coreProperties>
</file>