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68" r:id="rId4"/>
    <p:sldId id="260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2" r:id="rId13"/>
    <p:sldId id="27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181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773238"/>
            <a:ext cx="63373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nl-NL" altLang="nl-NL" noProof="0" smtClean="0"/>
              <a:t>Geef hier de titel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357563"/>
            <a:ext cx="6329362" cy="1752600"/>
          </a:xfrm>
        </p:spPr>
        <p:txBody>
          <a:bodyPr/>
          <a:lstStyle>
            <a:lvl1pPr marL="0" indent="0" algn="ctr">
              <a:buFontTx/>
              <a:buNone/>
              <a:defRPr sz="2200" i="1">
                <a:solidFill>
                  <a:srgbClr val="00487D"/>
                </a:solidFill>
              </a:defRPr>
            </a:lvl1pPr>
          </a:lstStyle>
          <a:p>
            <a:pPr lvl="0"/>
            <a:r>
              <a:rPr lang="nl-NL" altLang="nl-NL" noProof="0" smtClean="0"/>
              <a:t>Geef hier de evt. ondertitel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7308850" y="6524625"/>
            <a:ext cx="1763713" cy="260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00487D"/>
                </a:solidFill>
                <a:latin typeface="+mn-lt"/>
              </a:defRPr>
            </a:lvl1pPr>
          </a:lstStyle>
          <a:p>
            <a:pPr>
              <a:defRPr/>
            </a:pPr>
            <a:endParaRPr lang="nl-NL" alt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868988" y="549275"/>
            <a:ext cx="1727200" cy="53895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4213" y="549275"/>
            <a:ext cx="5032375" cy="53895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4213" y="1412875"/>
            <a:ext cx="33797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216400" y="1412875"/>
            <a:ext cx="33797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549275"/>
            <a:ext cx="6911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12875"/>
            <a:ext cx="69119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i="1">
          <a:solidFill>
            <a:srgbClr val="00487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Vechtscheidingen en partnergeweld</a:t>
            </a:r>
            <a:endParaRPr lang="en-US" altLang="nl-NL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Katinka Lünnemann</a:t>
            </a:r>
          </a:p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7 november 2013</a:t>
            </a:r>
            <a:endParaRPr lang="en-US" altLang="nl-NL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Omgang na partnergeweld</a:t>
            </a:r>
            <a:endParaRPr lang="en-US" altLang="nl-NL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Helft kinderen na scheiding (voorlopig) geen contact met vader (lichter geweld)</a:t>
            </a:r>
          </a:p>
          <a:p>
            <a:pPr eaLnBrk="1" hangingPunct="1"/>
            <a:r>
              <a:rPr lang="nl-NL" altLang="nl-NL" smtClean="0"/>
              <a:t>Ruim kwart ernstige omgangsprobleem (gedwongen) contact, spanning, verwaarlozing, afstand (ernstiger geweld)</a:t>
            </a:r>
          </a:p>
          <a:p>
            <a:pPr eaLnBrk="1" hangingPunct="1">
              <a:buFontTx/>
              <a:buNone/>
            </a:pPr>
            <a:endParaRPr lang="nl-NL" altLang="nl-NL" smtClean="0"/>
          </a:p>
          <a:p>
            <a:pPr eaLnBrk="1" hangingPunct="1"/>
            <a:r>
              <a:rPr lang="nl-NL" altLang="nl-NL" smtClean="0"/>
              <a:t>Jongeren: Belang erkennen van geweld </a:t>
            </a:r>
          </a:p>
          <a:p>
            <a:pPr eaLnBrk="1" hangingPunct="1"/>
            <a:r>
              <a:rPr lang="nl-NL" altLang="nl-NL" smtClean="0"/>
              <a:t>Moeders: Belang van partner bij opvoeden na echtscheiding (kwart tevreden)</a:t>
            </a:r>
          </a:p>
          <a:p>
            <a:pPr eaLnBrk="1" hangingPunct="1">
              <a:buFontTx/>
              <a:buNone/>
            </a:pPr>
            <a:endParaRPr lang="nl-NL" altLang="nl-NL" smtClean="0"/>
          </a:p>
          <a:p>
            <a:pPr eaLnBrk="1" hangingPunct="1"/>
            <a:endParaRPr lang="en-US" altLang="nl-NL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Ernstige omgangsproblemen</a:t>
            </a:r>
            <a:endParaRPr lang="en-US" altLang="nl-NL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Voortzetting controle (via de kinderen)</a:t>
            </a:r>
          </a:p>
          <a:p>
            <a:pPr eaLnBrk="1" hangingPunct="1"/>
            <a:r>
              <a:rPr lang="nl-NL" altLang="nl-NL" smtClean="0"/>
              <a:t>Misbruik van ouderlijke macht</a:t>
            </a:r>
          </a:p>
          <a:p>
            <a:pPr lvl="1" eaLnBrk="1" hangingPunct="1"/>
            <a:r>
              <a:rPr lang="nl-NL" altLang="nl-NL" smtClean="0"/>
              <a:t>Weigeren toestemming behandeling kind</a:t>
            </a:r>
          </a:p>
          <a:p>
            <a:pPr eaLnBrk="1" hangingPunct="1"/>
            <a:r>
              <a:rPr lang="nl-NL" altLang="nl-NL" smtClean="0"/>
              <a:t>Veel juridische procedures </a:t>
            </a:r>
          </a:p>
          <a:p>
            <a:pPr eaLnBrk="1" hangingPunct="1"/>
            <a:r>
              <a:rPr lang="nl-NL" altLang="nl-NL" smtClean="0"/>
              <a:t>Alimentatie niet betalen</a:t>
            </a:r>
          </a:p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Moeder in spagaat: beschermen kind en verplicht tot omgangsregeling</a:t>
            </a:r>
            <a:endParaRPr lang="en-US" altLang="nl-NL" smtClean="0"/>
          </a:p>
          <a:p>
            <a:pPr eaLnBrk="1" hangingPunct="1"/>
            <a:endParaRPr lang="en-US" altLang="nl-NL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Criteria voor omgang (Jaffe et al. )</a:t>
            </a:r>
            <a:endParaRPr lang="en-US" altLang="nl-NL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Kindperspectief voorop</a:t>
            </a:r>
          </a:p>
          <a:p>
            <a:pPr eaLnBrk="1" hangingPunct="1"/>
            <a:r>
              <a:rPr lang="nl-NL" altLang="nl-NL" smtClean="0"/>
              <a:t>Geweld een relevante factor beslissing omgang, maar vooral controle </a:t>
            </a:r>
          </a:p>
          <a:p>
            <a:pPr eaLnBrk="1" hangingPunct="1"/>
            <a:r>
              <a:rPr lang="nl-NL" altLang="nl-NL" smtClean="0"/>
              <a:t>Aannemelijkheid van geweld (geen bewijs)</a:t>
            </a:r>
          </a:p>
          <a:p>
            <a:pPr eaLnBrk="1" hangingPunct="1"/>
            <a:r>
              <a:rPr lang="nl-NL" altLang="nl-NL" smtClean="0"/>
              <a:t>Mogelijkheid tot beperkte omgang en ouderschapscursus</a:t>
            </a:r>
          </a:p>
          <a:p>
            <a:pPr eaLnBrk="1" hangingPunct="1"/>
            <a:r>
              <a:rPr lang="nl-NL" altLang="nl-NL" smtClean="0"/>
              <a:t>Geen eenhoofdig gezag bij geweldplegende ouder noch gezamenlijk gezag tenzij</a:t>
            </a:r>
          </a:p>
          <a:p>
            <a:pPr eaLnBrk="1" hangingPunct="1"/>
            <a:r>
              <a:rPr lang="nl-NL" altLang="nl-NL" smtClean="0"/>
              <a:t>Geen gedwongen mediation of gedwongen gezamenlijk oudercursus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z="2400" smtClean="0"/>
              <a:t>Stelling</a:t>
            </a:r>
            <a:br>
              <a:rPr lang="nl-NL" altLang="nl-NL" sz="2400" smtClean="0"/>
            </a:br>
            <a:endParaRPr lang="en-US" altLang="nl-NL" sz="24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Geweld in de relatie is een risicofactor voor geweld na de relatie. Daarom is gezamenlijke ouderlijke macht alleen wenselijk als de veiligheid van het kind en verzorgende ouder is gewaarborgd. </a:t>
            </a:r>
          </a:p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Screening op (controlerend) geweld is noodzakelijk om tot een goede afweging omtrent ouderlijk gezag en omgang te kunnen komen.  </a:t>
            </a:r>
            <a:endParaRPr lang="en-US" altLang="nl-NL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Inleiding </a:t>
            </a:r>
            <a:endParaRPr lang="en-US" altLang="nl-NL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nl-NL" altLang="nl-NL" smtClean="0"/>
          </a:p>
          <a:p>
            <a:pPr eaLnBrk="1" hangingPunct="1">
              <a:lnSpc>
                <a:spcPct val="90000"/>
              </a:lnSpc>
            </a:pPr>
            <a:r>
              <a:rPr lang="nl-NL" altLang="nl-NL" smtClean="0"/>
              <a:t>Geweld reden tot echtscheiding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l-NL" altLang="nl-NL" smtClean="0"/>
              <a:t>	enkele cijfers </a:t>
            </a:r>
          </a:p>
          <a:p>
            <a:pPr eaLnBrk="1" hangingPunct="1">
              <a:lnSpc>
                <a:spcPct val="90000"/>
              </a:lnSpc>
            </a:pPr>
            <a:r>
              <a:rPr lang="nl-NL" altLang="nl-NL" smtClean="0"/>
              <a:t>Geweldspatronen 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nl-NL" altLang="nl-NL" smtClean="0"/>
              <a:t>(Johnson 2008)</a:t>
            </a:r>
          </a:p>
          <a:p>
            <a:pPr eaLnBrk="1" hangingPunct="1">
              <a:lnSpc>
                <a:spcPct val="90000"/>
              </a:lnSpc>
            </a:pPr>
            <a:r>
              <a:rPr lang="nl-NL" altLang="nl-NL" smtClean="0"/>
              <a:t>Omgang na partnergeweld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nl-NL" altLang="nl-NL" smtClean="0"/>
              <a:t>(Pels, Lünnemann &amp; Steketee, 2011)</a:t>
            </a:r>
          </a:p>
          <a:p>
            <a:pPr eaLnBrk="1" hangingPunct="1">
              <a:lnSpc>
                <a:spcPct val="90000"/>
              </a:lnSpc>
            </a:pPr>
            <a:r>
              <a:rPr lang="nl-NL" altLang="nl-NL" smtClean="0"/>
              <a:t>Criteria voor omgang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nl-NL" altLang="nl-NL" smtClean="0"/>
              <a:t>(Jaffe et al., 2003) </a:t>
            </a:r>
          </a:p>
          <a:p>
            <a:pPr eaLnBrk="1" hangingPunct="1">
              <a:lnSpc>
                <a:spcPct val="90000"/>
              </a:lnSpc>
            </a:pPr>
            <a:r>
              <a:rPr lang="nl-NL" altLang="nl-NL" smtClean="0"/>
              <a:t>Stelling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nl-NL" altLang="nl-NL" smtClean="0"/>
              <a:t>		</a:t>
            </a:r>
            <a:endParaRPr lang="en-US" altLang="nl-NL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Geweld reden echtscheiding</a:t>
            </a:r>
            <a:endParaRPr lang="en-US" altLang="nl-NL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Eén op de vijf vrouwen geweld reden </a:t>
            </a:r>
          </a:p>
          <a:p>
            <a:pPr eaLnBrk="1" hangingPunct="1">
              <a:buFontTx/>
              <a:buNone/>
            </a:pPr>
            <a:r>
              <a:rPr lang="nl-NL" altLang="nl-NL" smtClean="0"/>
              <a:t>			</a:t>
            </a:r>
            <a:r>
              <a:rPr lang="nl-NL" altLang="nl-NL" sz="1800" smtClean="0"/>
              <a:t>(De Graaf 2005)</a:t>
            </a:r>
          </a:p>
          <a:p>
            <a:pPr eaLnBrk="1" hangingPunct="1"/>
            <a:r>
              <a:rPr lang="nl-NL" altLang="nl-NL" smtClean="0"/>
              <a:t>Geweld voor vrouwen vaker reden dan voor mannen  (8% versus 1%)</a:t>
            </a:r>
          </a:p>
          <a:p>
            <a:pPr eaLnBrk="1" hangingPunct="1">
              <a:buFontTx/>
              <a:buNone/>
            </a:pPr>
            <a:r>
              <a:rPr lang="nl-NL" altLang="nl-NL" smtClean="0"/>
              <a:t>			</a:t>
            </a:r>
            <a:r>
              <a:rPr lang="nl-NL" altLang="nl-NL" sz="1800" smtClean="0"/>
              <a:t>(Wobma &amp; De Graaf, 2009)</a:t>
            </a:r>
            <a:r>
              <a:rPr lang="nl-NL" altLang="nl-NL" smtClean="0"/>
              <a:t> </a:t>
            </a:r>
          </a:p>
          <a:p>
            <a:pPr eaLnBrk="1" hangingPunct="1"/>
            <a:r>
              <a:rPr lang="nl-NL" altLang="nl-NL" smtClean="0"/>
              <a:t>Een derde van de gescheiden ouders vindt contact met ex-partner slecht 					</a:t>
            </a:r>
            <a:r>
              <a:rPr lang="nl-NL" altLang="nl-NL" sz="1800" smtClean="0"/>
              <a:t>(Wobma &amp; De Graaf, 2009)</a:t>
            </a:r>
            <a:r>
              <a:rPr lang="nl-NL" altLang="nl-NL" smtClean="0"/>
              <a:t> </a:t>
            </a:r>
          </a:p>
          <a:p>
            <a:pPr eaLnBrk="1" hangingPunct="1"/>
            <a:r>
              <a:rPr lang="nl-NL" altLang="nl-NL" smtClean="0"/>
              <a:t>Na echtscheiding 17% van kinderen geen contact met niet-verzorgende ouder 				</a:t>
            </a:r>
            <a:r>
              <a:rPr lang="nl-NL" altLang="nl-NL" sz="1800" smtClean="0"/>
              <a:t>(Spruijt et al. 2007)</a:t>
            </a:r>
          </a:p>
          <a:p>
            <a:pPr eaLnBrk="1" hangingPunct="1"/>
            <a:endParaRPr lang="en-US" altLang="nl-NL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z="2400" smtClean="0"/>
              <a:t>Partnergeweld: Heterogeniteit van geweldspatronen</a:t>
            </a:r>
            <a:endParaRPr lang="en-US" altLang="nl-NL" sz="24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altLang="nl-NL" smtClean="0"/>
          </a:p>
          <a:p>
            <a:pPr eaLnBrk="1" hangingPunct="1">
              <a:buFontTx/>
              <a:buNone/>
            </a:pPr>
            <a:r>
              <a:rPr lang="nl-NL" altLang="nl-NL" sz="2000" smtClean="0"/>
              <a:t>Johnson 2008</a:t>
            </a:r>
          </a:p>
          <a:p>
            <a:pPr eaLnBrk="1" hangingPunct="1"/>
            <a:endParaRPr lang="nl-NL" altLang="nl-NL" sz="2000" smtClean="0"/>
          </a:p>
          <a:p>
            <a:pPr eaLnBrk="1" hangingPunct="1"/>
            <a:r>
              <a:rPr lang="nl-NL" altLang="nl-NL" smtClean="0"/>
              <a:t>Intiem terrorisme of sterk controlerend geweld</a:t>
            </a:r>
          </a:p>
          <a:p>
            <a:pPr eaLnBrk="1" hangingPunct="1"/>
            <a:r>
              <a:rPr lang="nl-NL" altLang="nl-NL" smtClean="0"/>
              <a:t>Situationeel geweld</a:t>
            </a:r>
          </a:p>
          <a:p>
            <a:pPr eaLnBrk="1" hangingPunct="1"/>
            <a:endParaRPr lang="nl-NL" altLang="nl-NL" smtClean="0"/>
          </a:p>
          <a:p>
            <a:pPr lvl="1" eaLnBrk="1" hangingPunct="1"/>
            <a:r>
              <a:rPr lang="nl-NL" altLang="nl-NL" smtClean="0"/>
              <a:t>Wederzijds controlerend geweld</a:t>
            </a:r>
          </a:p>
          <a:p>
            <a:pPr lvl="1" eaLnBrk="1" hangingPunct="1"/>
            <a:r>
              <a:rPr lang="nl-NL" altLang="nl-NL" smtClean="0"/>
              <a:t>Verzet tegen geweld en controle</a:t>
            </a:r>
          </a:p>
          <a:p>
            <a:pPr eaLnBrk="1" hangingPunct="1"/>
            <a:endParaRPr lang="nl-NL" altLang="nl-NL" smtClean="0"/>
          </a:p>
          <a:p>
            <a:pPr eaLnBrk="1" hangingPunct="1"/>
            <a:endParaRPr lang="en-US" altLang="nl-NL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Intiem terrorisme: gedragingen</a:t>
            </a:r>
            <a:endParaRPr lang="en-US" altLang="nl-NL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Sterk controlerend gedrag</a:t>
            </a:r>
          </a:p>
          <a:p>
            <a:pPr eaLnBrk="1" hangingPunct="1"/>
            <a:r>
              <a:rPr lang="nl-NL" altLang="nl-NL" smtClean="0"/>
              <a:t>Bedreigingen en intimidatie</a:t>
            </a:r>
          </a:p>
          <a:p>
            <a:pPr eaLnBrk="1" hangingPunct="1"/>
            <a:r>
              <a:rPr lang="nl-NL" altLang="nl-NL" smtClean="0"/>
              <a:t>Ondermijning door psychologische intimidatie </a:t>
            </a:r>
          </a:p>
          <a:p>
            <a:pPr eaLnBrk="1" hangingPunct="1"/>
            <a:r>
              <a:rPr lang="nl-NL" altLang="nl-NL" smtClean="0"/>
              <a:t>Isolement</a:t>
            </a:r>
          </a:p>
          <a:p>
            <a:pPr eaLnBrk="1" hangingPunct="1"/>
            <a:r>
              <a:rPr lang="nl-NL" altLang="nl-NL" smtClean="0"/>
              <a:t>Escalatie van geweld</a:t>
            </a:r>
          </a:p>
          <a:p>
            <a:pPr eaLnBrk="1" hangingPunct="1"/>
            <a:r>
              <a:rPr lang="nl-NL" altLang="nl-NL" smtClean="0"/>
              <a:t>Seksuele dwang</a:t>
            </a:r>
          </a:p>
          <a:p>
            <a:pPr eaLnBrk="1" hangingPunct="1"/>
            <a:r>
              <a:rPr lang="nl-NL" altLang="nl-NL" smtClean="0"/>
              <a:t>Traditionele rolpatronen</a:t>
            </a:r>
          </a:p>
          <a:p>
            <a:pPr eaLnBrk="1" hangingPunct="1"/>
            <a:endParaRPr lang="nl-NL" altLang="nl-NL" smtClean="0"/>
          </a:p>
          <a:p>
            <a:pPr eaLnBrk="1" hangingPunct="1">
              <a:buFontTx/>
              <a:buNone/>
            </a:pPr>
            <a:endParaRPr lang="nl-NL" altLang="nl-NL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Typen intimate terrorist</a:t>
            </a:r>
            <a:endParaRPr lang="en-US" altLang="nl-NL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De sterk afhankelijke partner (borderliner)</a:t>
            </a:r>
          </a:p>
          <a:p>
            <a:pPr lvl="1" eaLnBrk="1" hangingPunct="1"/>
            <a:r>
              <a:rPr lang="nl-NL" altLang="nl-NL" smtClean="0"/>
              <a:t>Alleen thuis gewelddadig</a:t>
            </a:r>
          </a:p>
          <a:p>
            <a:pPr eaLnBrk="1" hangingPunct="1"/>
            <a:r>
              <a:rPr lang="nl-NL" altLang="nl-NL" smtClean="0"/>
              <a:t>Anti-sociale type</a:t>
            </a:r>
          </a:p>
          <a:p>
            <a:pPr lvl="1" eaLnBrk="1" hangingPunct="1"/>
            <a:r>
              <a:rPr lang="nl-NL" altLang="nl-NL" smtClean="0"/>
              <a:t>Ook gewelddadig in publieke sfeer</a:t>
            </a:r>
          </a:p>
          <a:p>
            <a:pPr lvl="1" eaLnBrk="1" hangingPunct="1">
              <a:buFontTx/>
              <a:buNone/>
            </a:pPr>
            <a:endParaRPr lang="nl-NL" altLang="nl-NL" smtClean="0"/>
          </a:p>
          <a:p>
            <a:pPr lvl="1" eaLnBrk="1" hangingPunct="1">
              <a:buFontTx/>
              <a:buNone/>
            </a:pPr>
            <a:endParaRPr lang="nl-NL" altLang="nl-NL" smtClean="0"/>
          </a:p>
          <a:p>
            <a:pPr eaLnBrk="1" hangingPunct="1"/>
            <a:r>
              <a:rPr lang="nl-NL" altLang="nl-NL" smtClean="0"/>
              <a:t>Risicofactor: geweld in de jeugd</a:t>
            </a:r>
          </a:p>
          <a:p>
            <a:pPr lvl="1" eaLnBrk="1" hangingPunct="1">
              <a:buFontTx/>
              <a:buNone/>
            </a:pPr>
            <a:endParaRPr lang="nl-NL" altLang="nl-NL" smtClean="0"/>
          </a:p>
          <a:p>
            <a:pPr lvl="1" eaLnBrk="1" hangingPunct="1">
              <a:buFontTx/>
              <a:buNone/>
            </a:pPr>
            <a:endParaRPr lang="nl-NL" altLang="nl-NL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Situationeel geweld</a:t>
            </a:r>
            <a:endParaRPr lang="en-US" altLang="nl-NL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Geweld staat niet op de voorgrond</a:t>
            </a:r>
          </a:p>
          <a:p>
            <a:pPr eaLnBrk="1" hangingPunct="1"/>
            <a:r>
              <a:rPr lang="nl-NL" altLang="nl-NL" smtClean="0"/>
              <a:t>Grote variëteit</a:t>
            </a:r>
          </a:p>
          <a:p>
            <a:pPr eaLnBrk="1" hangingPunct="1"/>
            <a:r>
              <a:rPr lang="nl-NL" altLang="nl-NL" smtClean="0"/>
              <a:t>Incidenteel /  chronisch geweld</a:t>
            </a:r>
          </a:p>
          <a:p>
            <a:pPr eaLnBrk="1" hangingPunct="1"/>
            <a:r>
              <a:rPr lang="nl-NL" altLang="nl-NL" smtClean="0"/>
              <a:t>Weinig ernstig/ zeer ernstig</a:t>
            </a:r>
          </a:p>
          <a:p>
            <a:pPr eaLnBrk="1" hangingPunct="1"/>
            <a:r>
              <a:rPr lang="nl-NL" altLang="nl-NL" smtClean="0"/>
              <a:t>Beide partners </a:t>
            </a:r>
          </a:p>
          <a:p>
            <a:pPr eaLnBrk="1" hangingPunct="1"/>
            <a:r>
              <a:rPr lang="nl-NL" altLang="nl-NL" smtClean="0"/>
              <a:t>Verschillende bronnen van conflict</a:t>
            </a:r>
          </a:p>
          <a:p>
            <a:pPr lvl="1" eaLnBrk="1" hangingPunct="1"/>
            <a:r>
              <a:rPr lang="nl-NL" altLang="nl-NL" smtClean="0"/>
              <a:t>Communicatie</a:t>
            </a:r>
          </a:p>
          <a:p>
            <a:pPr lvl="1" eaLnBrk="1" hangingPunct="1"/>
            <a:r>
              <a:rPr lang="nl-NL" altLang="nl-NL" smtClean="0"/>
              <a:t>Persoonlijke problemen</a:t>
            </a:r>
          </a:p>
          <a:p>
            <a:pPr lvl="1" eaLnBrk="1" hangingPunct="1"/>
            <a:r>
              <a:rPr lang="nl-NL" altLang="nl-NL" smtClean="0"/>
              <a:t>Situationele problemen</a:t>
            </a:r>
          </a:p>
          <a:p>
            <a:pPr eaLnBrk="1" hangingPunct="1"/>
            <a:endParaRPr lang="en-US" altLang="nl-NL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Type mens</a:t>
            </a:r>
            <a:endParaRPr lang="en-US" altLang="nl-NL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Gebrek aan communicatieve vaardigheden</a:t>
            </a:r>
          </a:p>
          <a:p>
            <a:pPr eaLnBrk="1" hangingPunct="1"/>
            <a:r>
              <a:rPr lang="nl-NL" altLang="nl-NL" smtClean="0"/>
              <a:t>Onderscheiden zich niet van niet-gewelddadige personen</a:t>
            </a:r>
          </a:p>
          <a:p>
            <a:pPr eaLnBrk="1" hangingPunct="1"/>
            <a:r>
              <a:rPr lang="nl-NL" altLang="nl-NL" smtClean="0"/>
              <a:t>Geen persoonlijkheidsproblemen</a:t>
            </a:r>
          </a:p>
          <a:p>
            <a:pPr eaLnBrk="1" hangingPunct="1"/>
            <a:endParaRPr lang="nl-NL" altLang="nl-NL" smtClean="0"/>
          </a:p>
          <a:p>
            <a:pPr eaLnBrk="1" hangingPunct="1"/>
            <a:r>
              <a:rPr lang="nl-NL" altLang="nl-NL" smtClean="0"/>
              <a:t>Risicofactor geweld in de jeugd ontbreekt</a:t>
            </a:r>
            <a:endParaRPr lang="en-US" altLang="nl-NL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/>
              <a:t>Belang typologie </a:t>
            </a:r>
            <a:endParaRPr lang="en-US" altLang="nl-NL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781300"/>
            <a:ext cx="6911975" cy="4525963"/>
          </a:xfrm>
        </p:spPr>
        <p:txBody>
          <a:bodyPr/>
          <a:lstStyle/>
          <a:p>
            <a:pPr eaLnBrk="1" hangingPunct="1"/>
            <a:r>
              <a:rPr lang="nl-NL" altLang="nl-NL" smtClean="0"/>
              <a:t>Mate van controle, waaronder seksuele </a:t>
            </a:r>
          </a:p>
          <a:p>
            <a:pPr eaLnBrk="1" hangingPunct="1"/>
            <a:r>
              <a:rPr lang="nl-NL" altLang="nl-NL" smtClean="0"/>
              <a:t>Impact van ‘geestelijk geweld’</a:t>
            </a:r>
          </a:p>
          <a:p>
            <a:pPr eaLnBrk="1" hangingPunct="1"/>
            <a:r>
              <a:rPr lang="nl-NL" altLang="nl-NL" smtClean="0"/>
              <a:t>Vormen van ondersteuning, daderhulp</a:t>
            </a:r>
          </a:p>
          <a:p>
            <a:pPr eaLnBrk="1" hangingPunct="1"/>
            <a:r>
              <a:rPr lang="nl-NL" altLang="nl-NL" smtClean="0"/>
              <a:t>Omgang en gezamenlijk ouderschap</a:t>
            </a:r>
            <a:endParaRPr lang="en-US" altLang="nl-NL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JI-2011Blauwtest">
  <a:themeElements>
    <a:clrScheme name="VJI-2011Blauwtes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JI-2011Blauwtes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JI-2011Blauw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JI-2011Blauw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JI-2011Blauw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JI-2011Blauw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JI-2011Blauw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JI-2011Blauw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JI-2011Blauw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VJI-2011Blauw_versie2_jt</Template>
  <TotalTime>83</TotalTime>
  <Words>361</Words>
  <Application>Microsoft Office PowerPoint</Application>
  <PresentationFormat>Diavoorstelling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Calibri</vt:lpstr>
      <vt:lpstr>VJI-2011Blauwtest</vt:lpstr>
      <vt:lpstr>Vechtscheidingen en partnergeweld</vt:lpstr>
      <vt:lpstr>Inleiding </vt:lpstr>
      <vt:lpstr>Geweld reden echtscheiding</vt:lpstr>
      <vt:lpstr>Partnergeweld: Heterogeniteit van geweldspatronen</vt:lpstr>
      <vt:lpstr>Intiem terrorisme: gedragingen</vt:lpstr>
      <vt:lpstr>Typen intimate terrorist</vt:lpstr>
      <vt:lpstr>Situationeel geweld</vt:lpstr>
      <vt:lpstr>Type mens</vt:lpstr>
      <vt:lpstr>Belang typologie </vt:lpstr>
      <vt:lpstr>Omgang na partnergeweld</vt:lpstr>
      <vt:lpstr>Ernstige omgangsproblemen</vt:lpstr>
      <vt:lpstr>Criteria voor omgang (Jaffe et al. )</vt:lpstr>
      <vt:lpstr>Stelling </vt:lpstr>
    </vt:vector>
  </TitlesOfParts>
  <Company>Verwey-Jonker Instituut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Vechtscheidingen en partnergeweld</dc:title>
  <dc:creator>administrator</dc:creator>
  <cp:lastModifiedBy>Bijleveld</cp:lastModifiedBy>
  <cp:revision>7</cp:revision>
  <dcterms:created xsi:type="dcterms:W3CDTF">2013-11-03T14:49:53Z</dcterms:created>
  <dcterms:modified xsi:type="dcterms:W3CDTF">2014-01-23T21:47:19Z</dcterms:modified>
</cp:coreProperties>
</file>