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1325" y="-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image" Target="../media/image9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777CC7-A3FE-4118-A013-78F62D950BEB}" type="datetimeFigureOut">
              <a:rPr lang="nl-NL"/>
              <a:pPr>
                <a:defRPr/>
              </a:pPr>
              <a:t>26-11-2013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0A3097-C73B-415F-B253-34B00184638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6CEA91-AF52-4B1D-902C-DE190CE3D709}" type="datetimeFigureOut">
              <a:rPr lang="nl-NL"/>
              <a:pPr>
                <a:defRPr/>
              </a:pPr>
              <a:t>26-11-2013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3C24CF-653F-4736-A373-D0F3771F8575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4994D-74F7-455A-88B2-AC9449EAC6A2}" type="datetimeFigureOut">
              <a:rPr lang="nl-NL"/>
              <a:pPr>
                <a:defRPr/>
              </a:pPr>
              <a:t>26-11-2013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30F63E-C925-480C-92BA-2E4E8F74E4F2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250" y="1219200"/>
            <a:ext cx="833755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49250" y="2093913"/>
            <a:ext cx="8337550" cy="4114800"/>
          </a:xfrm>
        </p:spPr>
        <p:txBody>
          <a:bodyPr rtlCol="0">
            <a:normAutofit/>
          </a:bodyPr>
          <a:lstStyle/>
          <a:p>
            <a:pPr lvl="0"/>
            <a:endParaRPr lang="nl-NL" noProof="0" smtClean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bg>
      <p:bgPr>
        <a:solidFill>
          <a:srgbClr val="00A2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CEB65F-330A-4FA3-BF2B-0E300FB68BCA}" type="datetimeFigureOut">
              <a:rPr lang="nl-NL"/>
              <a:pPr>
                <a:defRPr/>
              </a:pPr>
              <a:t>26-11-2013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77309E-CC90-4C64-8CB4-E5FE41E76461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660B2B-836E-4B0A-81D5-C021547B732E}" type="datetimeFigureOut">
              <a:rPr lang="nl-NL"/>
              <a:pPr>
                <a:defRPr/>
              </a:pPr>
              <a:t>26-11-2013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CC85BC-F374-4D29-9AF9-85D414B6D1E9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5634BA-803F-44B7-B0D1-3915139A83A8}" type="datetimeFigureOut">
              <a:rPr lang="nl-NL"/>
              <a:pPr>
                <a:defRPr/>
              </a:pPr>
              <a:t>26-11-2013</a:t>
            </a:fld>
            <a:endParaRPr lang="nl-NL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1F48CE-1FDF-4BFA-966F-ABBD38EBDE0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20B449-3A29-4DD1-B4BB-E7EBC9FEB7EB}" type="datetimeFigureOut">
              <a:rPr lang="nl-NL"/>
              <a:pPr>
                <a:defRPr/>
              </a:pPr>
              <a:t>26-11-2013</a:t>
            </a:fld>
            <a:endParaRPr lang="nl-NL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8D472E-43AE-4461-85DC-30E4AD5C28B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B1757B-41C9-42C0-9D46-6E2A79C91552}" type="datetimeFigureOut">
              <a:rPr lang="nl-NL"/>
              <a:pPr>
                <a:defRPr/>
              </a:pPr>
              <a:t>26-11-2013</a:t>
            </a:fld>
            <a:endParaRPr lang="nl-NL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87A49A-3B7A-40E8-A8EF-E124F5FC98E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7FD3AB-22FF-42CC-A61F-AD42C3E52B47}" type="datetimeFigureOut">
              <a:rPr lang="nl-NL"/>
              <a:pPr>
                <a:defRPr/>
              </a:pPr>
              <a:t>26-11-2013</a:t>
            </a:fld>
            <a:endParaRPr lang="nl-NL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F10142-C932-4D4B-A309-95177591B17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09D2C9-0BB0-4BEB-BFAC-BBAF48E887AB}" type="datetimeFigureOut">
              <a:rPr lang="nl-NL"/>
              <a:pPr>
                <a:defRPr/>
              </a:pPr>
              <a:t>26-11-2013</a:t>
            </a:fld>
            <a:endParaRPr lang="nl-NL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A2B638-6FC1-4AA8-AFD0-BB547199AA38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0AB776-4653-460C-9D37-B90F9F025857}" type="datetimeFigureOut">
              <a:rPr lang="nl-NL"/>
              <a:pPr>
                <a:defRPr/>
              </a:pPr>
              <a:t>26-11-2013</a:t>
            </a:fld>
            <a:endParaRPr lang="nl-NL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42E928-EEB8-4A9E-ADF2-777B3E06C89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nl-NL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1E1905D-97E4-43B3-857D-DE57EBB39324}" type="datetimeFigureOut">
              <a:rPr lang="nl-NL"/>
              <a:pPr>
                <a:defRPr/>
              </a:pPr>
              <a:t>26-11-2013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9A38494-125E-4D6E-94E0-6BFD76E3D66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Microsoft_Office_Excel_97-2003-werkblad2.xls"/><Relationship Id="rId4" Type="http://schemas.openxmlformats.org/officeDocument/2006/relationships/oleObject" Target="../embeddings/Microsoft_Office_Excel_97-2003-werkblad1.xls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06488"/>
            <a:ext cx="9144000" cy="5751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Rectangle 7"/>
          <p:cNvSpPr>
            <a:spLocks noChangeArrowheads="1"/>
          </p:cNvSpPr>
          <p:nvPr/>
        </p:nvSpPr>
        <p:spPr bwMode="auto">
          <a:xfrm>
            <a:off x="0" y="1752600"/>
            <a:ext cx="152400" cy="1981200"/>
          </a:xfrm>
          <a:prstGeom prst="rect">
            <a:avLst/>
          </a:prstGeom>
          <a:solidFill>
            <a:srgbClr val="E84E1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nl-NL" altLang="nl-NL" sz="3200">
              <a:solidFill>
                <a:srgbClr val="001C3D"/>
              </a:solidFill>
              <a:latin typeface="Verdana" pitchFamily="34" charset="0"/>
            </a:endParaRPr>
          </a:p>
        </p:txBody>
      </p:sp>
      <p:sp>
        <p:nvSpPr>
          <p:cNvPr id="4100" name="Rectangle 8"/>
          <p:cNvSpPr>
            <a:spLocks noChangeArrowheads="1"/>
          </p:cNvSpPr>
          <p:nvPr/>
        </p:nvSpPr>
        <p:spPr bwMode="auto">
          <a:xfrm>
            <a:off x="304800" y="1773238"/>
            <a:ext cx="8839200" cy="2303462"/>
          </a:xfrm>
          <a:prstGeom prst="rect">
            <a:avLst/>
          </a:prstGeom>
          <a:solidFill>
            <a:srgbClr val="00A2D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nl-NL" altLang="nl-NL" sz="3200">
              <a:solidFill>
                <a:srgbClr val="001C3D"/>
              </a:solidFill>
              <a:latin typeface="Verdana" pitchFamily="34" charset="0"/>
            </a:endParaRPr>
          </a:p>
        </p:txBody>
      </p:sp>
      <p:sp>
        <p:nvSpPr>
          <p:cNvPr id="4101" name="Line 10"/>
          <p:cNvSpPr>
            <a:spLocks noChangeShapeType="1"/>
          </p:cNvSpPr>
          <p:nvPr/>
        </p:nvSpPr>
        <p:spPr bwMode="auto">
          <a:xfrm>
            <a:off x="8793163" y="1104900"/>
            <a:ext cx="0" cy="567690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l-NL"/>
          </a:p>
        </p:txBody>
      </p:sp>
      <p:sp>
        <p:nvSpPr>
          <p:cNvPr id="4102" name="Text Box 11"/>
          <p:cNvSpPr txBox="1">
            <a:spLocks noChangeArrowheads="1"/>
          </p:cNvSpPr>
          <p:nvPr/>
        </p:nvSpPr>
        <p:spPr bwMode="auto">
          <a:xfrm>
            <a:off x="609600" y="1844675"/>
            <a:ext cx="8183563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/>
          <a:lstStyle/>
          <a:p>
            <a:pPr algn="r"/>
            <a:r>
              <a:rPr lang="en-US" altLang="nl-NL" sz="2800" b="1">
                <a:solidFill>
                  <a:schemeClr val="bg1"/>
                </a:solidFill>
                <a:latin typeface="Verdana" pitchFamily="34" charset="0"/>
              </a:rPr>
              <a:t>Is ‘de politiek’ lui met rapporteren?</a:t>
            </a:r>
          </a:p>
          <a:p>
            <a:pPr algn="r"/>
            <a:endParaRPr lang="en-US" altLang="nl-NL" sz="2800">
              <a:solidFill>
                <a:schemeClr val="bg1"/>
              </a:solidFill>
              <a:latin typeface="Verdana" pitchFamily="34" charset="0"/>
            </a:endParaRPr>
          </a:p>
          <a:p>
            <a:pPr algn="r"/>
            <a:r>
              <a:rPr lang="en-US" altLang="nl-NL" sz="2800">
                <a:solidFill>
                  <a:schemeClr val="bg1"/>
                </a:solidFill>
                <a:latin typeface="Verdana" pitchFamily="34" charset="0"/>
              </a:rPr>
              <a:t>De impact en effectiviteit </a:t>
            </a:r>
          </a:p>
          <a:p>
            <a:pPr algn="r"/>
            <a:r>
              <a:rPr lang="en-US" altLang="nl-NL" sz="2800">
                <a:solidFill>
                  <a:schemeClr val="bg1"/>
                </a:solidFill>
                <a:latin typeface="Verdana" pitchFamily="34" charset="0"/>
              </a:rPr>
              <a:t>van verdragsrapportages in Nederland</a:t>
            </a:r>
          </a:p>
        </p:txBody>
      </p:sp>
      <p:sp>
        <p:nvSpPr>
          <p:cNvPr id="4103" name="Text Box 13"/>
          <p:cNvSpPr txBox="1">
            <a:spLocks noChangeArrowheads="1"/>
          </p:cNvSpPr>
          <p:nvPr/>
        </p:nvSpPr>
        <p:spPr bwMode="auto">
          <a:xfrm>
            <a:off x="250825" y="6237288"/>
            <a:ext cx="79930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altLang="nl-NL" b="1">
                <a:solidFill>
                  <a:srgbClr val="FFFFFF"/>
                </a:solidFill>
                <a:latin typeface="Verdana" pitchFamily="34" charset="0"/>
              </a:rPr>
              <a:t>Presentatie door Jasper Krommendijk, 9 oktober 2013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49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nl-NL" altLang="nl-NL" sz="2600" dirty="0" smtClean="0"/>
              <a:t>… er zijn </a:t>
            </a:r>
            <a:r>
              <a:rPr lang="nl-NL" altLang="nl-NL" sz="2600" dirty="0" err="1" smtClean="0"/>
              <a:t>COs</a:t>
            </a:r>
            <a:r>
              <a:rPr lang="nl-NL" altLang="nl-NL" sz="2600" dirty="0" smtClean="0"/>
              <a:t> die een grote(re) rol hebben gespeeld, m.n. die van het CRC en CEDAW</a:t>
            </a:r>
          </a:p>
        </p:txBody>
      </p:sp>
      <p:graphicFrame>
        <p:nvGraphicFramePr>
          <p:cNvPr id="115916" name="Group 204"/>
          <p:cNvGraphicFramePr>
            <a:graphicFrameLocks noGrp="1"/>
          </p:cNvGraphicFramePr>
          <p:nvPr>
            <p:ph type="tbl" idx="1"/>
          </p:nvPr>
        </p:nvGraphicFramePr>
        <p:xfrm>
          <a:off x="349250" y="2093913"/>
          <a:ext cx="8337550" cy="4265612"/>
        </p:xfrm>
        <a:graphic>
          <a:graphicData uri="http://schemas.openxmlformats.org/drawingml/2006/table">
            <a:tbl>
              <a:tblPr/>
              <a:tblGrid>
                <a:gridCol w="952500"/>
                <a:gridCol w="2462213"/>
                <a:gridCol w="2460625"/>
                <a:gridCol w="2462212"/>
              </a:tblGrid>
              <a:tr h="5180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l-NL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1C3D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COs as additional ‘selling’ argument or justification</a:t>
                      </a:r>
                      <a:endParaRPr kumimoji="0" lang="nl-NL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COs as contributory cause among many other factors</a:t>
                      </a:r>
                      <a:endParaRPr kumimoji="0" lang="nl-NL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COs as essential or decisive factor</a:t>
                      </a:r>
                      <a:endParaRPr kumimoji="0" lang="en-GB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9193"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Agenda setting function</a:t>
                      </a:r>
                      <a:endParaRPr kumimoji="0" lang="en-GB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l-NL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228600" algn="l"/>
                        </a:tabLst>
                      </a:pPr>
                      <a:r>
                        <a:rPr kumimoji="0" lang="en-GB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Central storage of fingerprints (ICCPR)</a:t>
                      </a:r>
                      <a:endParaRPr kumimoji="0" lang="nl-NL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228600" algn="l"/>
                        </a:tabLst>
                      </a:pPr>
                      <a:r>
                        <a:rPr kumimoji="0" lang="en-GB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School segregation (CERD) </a:t>
                      </a:r>
                      <a:endParaRPr kumimoji="0" lang="nl-NL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228600" algn="l"/>
                        </a:tabLst>
                      </a:pPr>
                      <a:r>
                        <a:rPr kumimoji="0" lang="en-GB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Composition police (CERD)</a:t>
                      </a:r>
                      <a:endParaRPr kumimoji="0" lang="en-GB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228600" algn="l"/>
                        </a:tabLst>
                      </a:pPr>
                      <a:r>
                        <a:rPr kumimoji="0" lang="en-GB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Renewed consultations about foster care (CRC)</a:t>
                      </a:r>
                      <a:endParaRPr kumimoji="0" lang="en-GB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083"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Study or evaluation</a:t>
                      </a:r>
                      <a:endParaRPr kumimoji="0" lang="en-GB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l-NL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228600" algn="l"/>
                        </a:tabLst>
                      </a:pPr>
                      <a:r>
                        <a:rPr kumimoji="0" lang="en-GB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Evaluation gender dimension asylum policy</a:t>
                      </a:r>
                      <a:r>
                        <a:rPr kumimoji="0" lang="nl-N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(CEDAW)</a:t>
                      </a:r>
                      <a:endParaRPr kumimoji="0" lang="nl-NL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" pitchFamily="18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en-GB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Working Group Law on Names (CEDAW)</a:t>
                      </a:r>
                      <a:endParaRPr kumimoji="0" lang="nl-NL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65054"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Policy measures or initiatives</a:t>
                      </a:r>
                      <a:endParaRPr kumimoji="0" lang="en-GB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en-GB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Promotion of breastfeeding (CRC)</a:t>
                      </a:r>
                      <a:endParaRPr kumimoji="0" lang="nl-NL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nl-NL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Uninterrupted</a:t>
                      </a:r>
                      <a:r>
                        <a:rPr kumimoji="0" lang="nl-N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long </a:t>
                      </a:r>
                      <a:r>
                        <a:rPr kumimoji="0" lang="nl-NL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schoolday</a:t>
                      </a:r>
                      <a:r>
                        <a:rPr kumimoji="0" lang="nl-N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(CEDAW)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en-GB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Financing of the reporting centre for discrimination on the internet (CERD)</a:t>
                      </a:r>
                      <a:endParaRPr kumimoji="0" lang="nl-NL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en-GB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Continuation national discrimination centre within the prosecution service (CERD)</a:t>
                      </a:r>
                      <a:endParaRPr kumimoji="0" lang="en-GB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en-GB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Initiatives in the context of human rights education (CRC) </a:t>
                      </a:r>
                      <a:endParaRPr kumimoji="0" lang="nl-NL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en-GB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Exit programmes for prostitutes (CEDAW)</a:t>
                      </a:r>
                      <a:endParaRPr kumimoji="0" lang="nl-NL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en-GB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Gender neutral formulation of the policy on domestic violence (CEDAW) </a:t>
                      </a:r>
                      <a:endParaRPr kumimoji="0" lang="nl-NL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Char char="•"/>
                        <a:tabLst>
                          <a:tab pos="228600" algn="l"/>
                        </a:tabLst>
                      </a:pPr>
                      <a:r>
                        <a:rPr kumimoji="0" lang="en-GB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Improvement cooperation NGOs (CRC)</a:t>
                      </a:r>
                      <a:endParaRPr kumimoji="0" lang="nl-NL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Char char="•"/>
                        <a:tabLst>
                          <a:tab pos="228600" algn="l"/>
                        </a:tabLst>
                      </a:pPr>
                      <a:r>
                        <a:rPr kumimoji="0" lang="en-GB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Dissemination and awareness raising (CRC)</a:t>
                      </a:r>
                      <a:endParaRPr kumimoji="0" lang="nl-NL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Char char="•"/>
                        <a:tabLst>
                          <a:tab pos="228600" algn="l"/>
                        </a:tabLst>
                      </a:pPr>
                      <a:r>
                        <a:rPr kumimoji="0" lang="en-GB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Campaign against child abuse 2009 (CRC)</a:t>
                      </a:r>
                      <a:endParaRPr kumimoji="0" lang="nl-NL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Char char="•"/>
                        <a:tabLst>
                          <a:tab pos="228600" algn="l"/>
                        </a:tabLst>
                      </a:pPr>
                      <a:r>
                        <a:rPr kumimoji="0" lang="nl-N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SGP (CEDAW)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5199"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Legislative change</a:t>
                      </a:r>
                      <a:endParaRPr kumimoji="0" lang="en-GB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l-NL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228600" algn="l"/>
                        </a:tabLst>
                      </a:pPr>
                      <a:r>
                        <a:rPr kumimoji="0" lang="en-GB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The prohibition of corporal punishment (CRC)</a:t>
                      </a:r>
                      <a:endParaRPr kumimoji="0" lang="nl-NL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228600" algn="l"/>
                        </a:tabLst>
                      </a:pPr>
                      <a:r>
                        <a:rPr kumimoji="0" lang="en-GB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Housing juvenile offenders separately (CRC)</a:t>
                      </a:r>
                      <a:endParaRPr kumimoji="0" lang="nl-NL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228600" algn="l"/>
                        </a:tabLst>
                      </a:pPr>
                      <a:r>
                        <a:rPr kumimoji="0" lang="en-GB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Improvements asylum procedure minors (CRC)</a:t>
                      </a:r>
                      <a:endParaRPr kumimoji="0" lang="nl-NL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228600" algn="l"/>
                        </a:tabLst>
                      </a:pPr>
                      <a:r>
                        <a:rPr kumimoji="0" lang="en-GB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Integration of medical reports in asylum procedure (CAT)</a:t>
                      </a:r>
                      <a:endParaRPr kumimoji="0" lang="nl-NL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228600" algn="l"/>
                        </a:tabLst>
                      </a:pPr>
                      <a:r>
                        <a:rPr kumimoji="0" lang="en-GB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Reinstatement of maternity benefits for self-employed women (CEDAW)</a:t>
                      </a:r>
                      <a:endParaRPr kumimoji="0" lang="en-GB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" pitchFamily="18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Char char="•"/>
                        <a:tabLst>
                          <a:tab pos="228600" algn="l"/>
                        </a:tabLst>
                      </a:pPr>
                      <a:r>
                        <a:rPr kumimoji="0" lang="en-GB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The abolishment of life imprisonment for minors (CRC)</a:t>
                      </a:r>
                      <a:endParaRPr kumimoji="0" lang="nl-NL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Char char="•"/>
                        <a:tabLst>
                          <a:tab pos="228600" algn="l"/>
                        </a:tabLst>
                      </a:pPr>
                      <a:r>
                        <a:rPr kumimoji="0" lang="en-GB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The establishment of a Children’s Ombudsman (CRC)</a:t>
                      </a:r>
                      <a:endParaRPr kumimoji="0" lang="nl-NL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smtClean="0"/>
          </a:p>
        </p:txBody>
      </p:sp>
      <p:sp>
        <p:nvSpPr>
          <p:cNvPr id="14339" name="Table Placeholder 2"/>
          <p:cNvSpPr>
            <a:spLocks noGrp="1" noTextEdit="1"/>
          </p:cNvSpPr>
          <p:nvPr>
            <p:ph type="tbl" idx="1"/>
          </p:nvPr>
        </p:nvSpPr>
        <p:spPr/>
      </p:sp>
      <p:pic>
        <p:nvPicPr>
          <p:cNvPr id="14340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38" y="3175"/>
            <a:ext cx="9136062" cy="686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smtClean="0"/>
          </a:p>
        </p:txBody>
      </p:sp>
      <p:sp>
        <p:nvSpPr>
          <p:cNvPr id="15363" name="Table Placeholder 2"/>
          <p:cNvSpPr>
            <a:spLocks noGrp="1" noTextEdit="1"/>
          </p:cNvSpPr>
          <p:nvPr>
            <p:ph type="tbl" idx="1"/>
          </p:nvPr>
        </p:nvSpPr>
        <p:spPr/>
      </p:sp>
      <p:pic>
        <p:nvPicPr>
          <p:cNvPr id="15364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25" y="-11113"/>
            <a:ext cx="9109075" cy="6848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nl-NL" smtClean="0"/>
          </a:p>
        </p:txBody>
      </p:sp>
      <p:pic>
        <p:nvPicPr>
          <p:cNvPr id="5124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1750"/>
            <a:ext cx="9144000" cy="687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763" y="-12700"/>
            <a:ext cx="9148763" cy="687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175"/>
            <a:ext cx="9144000" cy="687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7938"/>
            <a:ext cx="9144000" cy="6873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175"/>
            <a:ext cx="9144000" cy="687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2700"/>
            <a:ext cx="9144000" cy="687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9525"/>
            <a:ext cx="9144000" cy="687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1267" name="Object 1"/>
          <p:cNvGraphicFramePr>
            <a:graphicFrameLocks noChangeAspect="1"/>
          </p:cNvGraphicFramePr>
          <p:nvPr/>
        </p:nvGraphicFramePr>
        <p:xfrm>
          <a:off x="349250" y="3035300"/>
          <a:ext cx="4092575" cy="2230438"/>
        </p:xfrm>
        <a:graphic>
          <a:graphicData uri="http://schemas.openxmlformats.org/presentationml/2006/ole">
            <p:oleObj spid="_x0000_s11267" name="Chart" r:id="rId4" imgW="4667402" imgH="2543251" progId="Excel.Sheet.8">
              <p:embed/>
            </p:oleObj>
          </a:graphicData>
        </a:graphic>
      </p:graphicFrame>
      <p:graphicFrame>
        <p:nvGraphicFramePr>
          <p:cNvPr id="11268" name="Object 2"/>
          <p:cNvGraphicFramePr>
            <a:graphicFrameLocks noChangeAspect="1"/>
          </p:cNvGraphicFramePr>
          <p:nvPr/>
        </p:nvGraphicFramePr>
        <p:xfrm>
          <a:off x="4594225" y="3035300"/>
          <a:ext cx="4092575" cy="2230438"/>
        </p:xfrm>
        <a:graphic>
          <a:graphicData uri="http://schemas.openxmlformats.org/presentationml/2006/ole">
            <p:oleObj spid="_x0000_s11268" name="Chart" r:id="rId5" imgW="4667402" imgH="2543251" progId="Excel.Sheet.8">
              <p:embed/>
            </p:oleObj>
          </a:graphicData>
        </a:graphic>
      </p:graphicFrame>
      <p:sp>
        <p:nvSpPr>
          <p:cNvPr id="4" name="Up Arrow 3"/>
          <p:cNvSpPr/>
          <p:nvPr/>
        </p:nvSpPr>
        <p:spPr>
          <a:xfrm>
            <a:off x="755650" y="4437063"/>
            <a:ext cx="792163" cy="1368425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sp>
        <p:nvSpPr>
          <p:cNvPr id="6" name="Up Arrow 5"/>
          <p:cNvSpPr/>
          <p:nvPr/>
        </p:nvSpPr>
        <p:spPr>
          <a:xfrm>
            <a:off x="5148263" y="4500563"/>
            <a:ext cx="792162" cy="1368425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8" y="-14288"/>
            <a:ext cx="9142412" cy="687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273</Words>
  <Application>Microsoft Office PowerPoint</Application>
  <PresentationFormat>Diavoorstelling (4:3)</PresentationFormat>
  <Paragraphs>37</Paragraphs>
  <Slides>12</Slides>
  <Notes>0</Notes>
  <HiddenSlides>0</HiddenSlides>
  <MMClips>0</MMClips>
  <ScaleCrop>false</ScaleCrop>
  <HeadingPairs>
    <vt:vector size="6" baseType="variant">
      <vt:variant>
        <vt:lpstr>Thema</vt:lpstr>
      </vt:variant>
      <vt:variant>
        <vt:i4>1</vt:i4>
      </vt:variant>
      <vt:variant>
        <vt:lpstr>Ingesloten OLE-bronprogramma's</vt:lpstr>
      </vt:variant>
      <vt:variant>
        <vt:i4>1</vt:i4>
      </vt:variant>
      <vt:variant>
        <vt:lpstr>Diatitels</vt:lpstr>
      </vt:variant>
      <vt:variant>
        <vt:i4>12</vt:i4>
      </vt:variant>
    </vt:vector>
  </HeadingPairs>
  <TitlesOfParts>
    <vt:vector size="14" baseType="lpstr">
      <vt:lpstr>Office Theme</vt:lpstr>
      <vt:lpstr>Chart</vt:lpstr>
      <vt:lpstr>Dia 1</vt:lpstr>
      <vt:lpstr>Dia 2</vt:lpstr>
      <vt:lpstr>Dia 3</vt:lpstr>
      <vt:lpstr>Dia 4</vt:lpstr>
      <vt:lpstr>Dia 5</vt:lpstr>
      <vt:lpstr>Dia 6</vt:lpstr>
      <vt:lpstr>Dia 7</vt:lpstr>
      <vt:lpstr>Dia 8</vt:lpstr>
      <vt:lpstr>Dia 9</vt:lpstr>
      <vt:lpstr>… er zijn COs die een grote(re) rol hebben gespeeld, m.n. die van het CRC en CEDAW</vt:lpstr>
      <vt:lpstr>Dia 11</vt:lpstr>
      <vt:lpstr>Dia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Jasper Krommendijk</dc:creator>
  <cp:lastModifiedBy>Bijleveld</cp:lastModifiedBy>
  <cp:revision>2</cp:revision>
  <dcterms:created xsi:type="dcterms:W3CDTF">2013-10-08T11:07:39Z</dcterms:created>
  <dcterms:modified xsi:type="dcterms:W3CDTF">2013-11-26T12:23:33Z</dcterms:modified>
</cp:coreProperties>
</file>