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70" r:id="rId6"/>
    <p:sldId id="260" r:id="rId7"/>
    <p:sldId id="271" r:id="rId8"/>
    <p:sldId id="261" r:id="rId9"/>
    <p:sldId id="272" r:id="rId10"/>
    <p:sldId id="273" r:id="rId11"/>
    <p:sldId id="274" r:id="rId12"/>
    <p:sldId id="275" r:id="rId13"/>
    <p:sldId id="277" r:id="rId14"/>
  </p:sldIdLst>
  <p:sldSz cx="9144000" cy="6858000" type="screen4x3"/>
  <p:notesSz cx="6797675" cy="9926638"/>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7" d="100"/>
          <a:sy n="57" d="100"/>
        </p:scale>
        <p:origin x="-1075" y="19"/>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15" name="Rechthoe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hthoek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hthoe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hthoek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hthoek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Ondertitel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nl-NL" smtClean="0"/>
              <a:t>Klik om de ondertitelstijl van het model te bewerken</a:t>
            </a:r>
            <a:endParaRPr kumimoji="0" lang="en-US"/>
          </a:p>
        </p:txBody>
      </p:sp>
      <p:sp>
        <p:nvSpPr>
          <p:cNvPr id="28" name="Tijdelijke aanduiding voor datum 27"/>
          <p:cNvSpPr>
            <a:spLocks noGrp="1"/>
          </p:cNvSpPr>
          <p:nvPr>
            <p:ph type="dt" sz="half" idx="10"/>
          </p:nvPr>
        </p:nvSpPr>
        <p:spPr/>
        <p:txBody>
          <a:bodyPr/>
          <a:lstStyle/>
          <a:p>
            <a:fld id="{A71790B5-2646-4EE0-881D-1343A11857D5}" type="datetimeFigureOut">
              <a:rPr lang="nl-NL" smtClean="0"/>
              <a:t>3-6-2014</a:t>
            </a:fld>
            <a:endParaRPr lang="nl-NL"/>
          </a:p>
        </p:txBody>
      </p:sp>
      <p:sp>
        <p:nvSpPr>
          <p:cNvPr id="17" name="Tijdelijke aanduiding voor voettekst 16"/>
          <p:cNvSpPr>
            <a:spLocks noGrp="1"/>
          </p:cNvSpPr>
          <p:nvPr>
            <p:ph type="ftr" sz="quarter" idx="11"/>
          </p:nvPr>
        </p:nvSpPr>
        <p:spPr/>
        <p:txBody>
          <a:bodyPr/>
          <a:lstStyle/>
          <a:p>
            <a:endParaRPr lang="nl-NL"/>
          </a:p>
        </p:txBody>
      </p:sp>
      <p:sp>
        <p:nvSpPr>
          <p:cNvPr id="7" name="Rechte verbindingslijn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hthoek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Tijdelijke aanduiding voor dianumm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3E328E3C-511A-4758-82DF-D6669C7EB33D}" type="slidenum">
              <a:rPr lang="nl-NL" smtClean="0"/>
              <a:t>‹nr.›</a:t>
            </a:fld>
            <a:endParaRPr lang="nl-NL"/>
          </a:p>
        </p:txBody>
      </p:sp>
      <p:sp>
        <p:nvSpPr>
          <p:cNvPr id="8" name="Titel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nl-NL" smtClean="0"/>
              <a:t>Klik om de stijl te bewerken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nl-NL" smtClean="0"/>
              <a:t>Klik om de stijl te bewerken</a:t>
            </a:r>
            <a:endParaRPr kumimoji="0" lang="en-US"/>
          </a:p>
        </p:txBody>
      </p:sp>
      <p:sp>
        <p:nvSpPr>
          <p:cNvPr id="3" name="Tijdelijke aanduiding voor verticale tekst 2"/>
          <p:cNvSpPr>
            <a:spLocks noGrp="1"/>
          </p:cNvSpPr>
          <p:nvPr>
            <p:ph type="body" orient="vert" idx="1"/>
          </p:nvPr>
        </p:nvSpPr>
        <p:spPr/>
        <p:txBody>
          <a:bodyPr vert="eaVer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p>
            <a:fld id="{A71790B5-2646-4EE0-881D-1343A11857D5}" type="datetimeFigureOut">
              <a:rPr lang="nl-NL" smtClean="0"/>
              <a:t>3-6-2014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3E328E3C-511A-4758-82DF-D6669C7EB33D}" type="slidenum">
              <a:rPr lang="nl-NL" smtClean="0"/>
              <a:t>‹nr.›</a:t>
            </a:fld>
            <a:endParaRPr lang="nl-NL"/>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bg>
      <p:bgRef idx="1001">
        <a:schemeClr val="bg2"/>
      </p:bgRef>
    </p:bg>
    <p:spTree>
      <p:nvGrpSpPr>
        <p:cNvPr id="1" name=""/>
        <p:cNvGrpSpPr/>
        <p:nvPr/>
      </p:nvGrpSpPr>
      <p:grpSpPr>
        <a:xfrm>
          <a:off x="0" y="0"/>
          <a:ext cx="0" cy="0"/>
          <a:chOff x="0" y="0"/>
          <a:chExt cx="0" cy="0"/>
        </a:xfrm>
      </p:grpSpPr>
      <p:sp>
        <p:nvSpPr>
          <p:cNvPr id="7" name="Rechthoe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hthoek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hthoek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hthoek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hthoek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hthoek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Rechte verbindingslijn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Tijdelijke aanduiding voor dianummer 5"/>
          <p:cNvSpPr>
            <a:spLocks noGrp="1"/>
          </p:cNvSpPr>
          <p:nvPr>
            <p:ph type="sldNum" sz="quarter" idx="12"/>
          </p:nvPr>
        </p:nvSpPr>
        <p:spPr>
          <a:xfrm>
            <a:off x="6915912" y="3009901"/>
            <a:ext cx="457200" cy="441325"/>
          </a:xfrm>
        </p:spPr>
        <p:txBody>
          <a:bodyPr/>
          <a:lstStyle/>
          <a:p>
            <a:fld id="{3E328E3C-511A-4758-82DF-D6669C7EB33D}" type="slidenum">
              <a:rPr lang="nl-NL" smtClean="0"/>
              <a:t>‹nr.›</a:t>
            </a:fld>
            <a:endParaRPr lang="nl-NL"/>
          </a:p>
        </p:txBody>
      </p:sp>
      <p:sp>
        <p:nvSpPr>
          <p:cNvPr id="3" name="Tijdelijke aanduiding voor verticale tekst 2"/>
          <p:cNvSpPr>
            <a:spLocks noGrp="1"/>
          </p:cNvSpPr>
          <p:nvPr>
            <p:ph type="body" orient="vert" idx="1"/>
          </p:nvPr>
        </p:nvSpPr>
        <p:spPr>
          <a:xfrm>
            <a:off x="304800" y="304800"/>
            <a:ext cx="6553200" cy="5821366"/>
          </a:xfrm>
        </p:spPr>
        <p:txBody>
          <a:bodyPr vert="eaVer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p>
            <a:fld id="{A71790B5-2646-4EE0-881D-1343A11857D5}" type="datetimeFigureOut">
              <a:rPr lang="nl-NL" smtClean="0"/>
              <a:t>3-6-2014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2" name="Verticale titel 1"/>
          <p:cNvSpPr>
            <a:spLocks noGrp="1"/>
          </p:cNvSpPr>
          <p:nvPr>
            <p:ph type="title" orient="vert"/>
          </p:nvPr>
        </p:nvSpPr>
        <p:spPr>
          <a:xfrm>
            <a:off x="7391400" y="304801"/>
            <a:ext cx="1447800" cy="5851525"/>
          </a:xfrm>
        </p:spPr>
        <p:txBody>
          <a:bodyPr vert="eaVert"/>
          <a:lstStyle/>
          <a:p>
            <a:r>
              <a:rPr kumimoji="0" lang="nl-NL" smtClean="0"/>
              <a:t>Klik om de stijl te bewerken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accent3">
                    <a:shade val="75000"/>
                  </a:schemeClr>
                </a:solidFill>
              </a:defRPr>
            </a:lvl1pPr>
          </a:lstStyle>
          <a:p>
            <a:r>
              <a:rPr kumimoji="0" lang="nl-NL" smtClean="0"/>
              <a:t>Klik om de stijl te bewerken</a:t>
            </a:r>
            <a:endParaRPr kumimoji="0" lang="en-US"/>
          </a:p>
        </p:txBody>
      </p:sp>
      <p:sp>
        <p:nvSpPr>
          <p:cNvPr id="4" name="Tijdelijke aanduiding voor datum 3"/>
          <p:cNvSpPr>
            <a:spLocks noGrp="1"/>
          </p:cNvSpPr>
          <p:nvPr>
            <p:ph type="dt" sz="half" idx="10"/>
          </p:nvPr>
        </p:nvSpPr>
        <p:spPr/>
        <p:txBody>
          <a:bodyPr/>
          <a:lstStyle/>
          <a:p>
            <a:fld id="{A71790B5-2646-4EE0-881D-1343A11857D5}" type="datetimeFigureOut">
              <a:rPr lang="nl-NL" smtClean="0"/>
              <a:t>3-6-2014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a:xfrm>
            <a:off x="4361688" y="1026372"/>
            <a:ext cx="457200" cy="441325"/>
          </a:xfrm>
        </p:spPr>
        <p:txBody>
          <a:bodyPr/>
          <a:lstStyle/>
          <a:p>
            <a:fld id="{3E328E3C-511A-4758-82DF-D6669C7EB33D}" type="slidenum">
              <a:rPr lang="nl-NL" smtClean="0"/>
              <a:t>‹nr.›</a:t>
            </a:fld>
            <a:endParaRPr lang="nl-NL"/>
          </a:p>
        </p:txBody>
      </p:sp>
      <p:sp>
        <p:nvSpPr>
          <p:cNvPr id="8" name="Tijdelijke aanduiding voor inhoud 7"/>
          <p:cNvSpPr>
            <a:spLocks noGrp="1"/>
          </p:cNvSpPr>
          <p:nvPr>
            <p:ph sz="quarter" idx="1"/>
          </p:nvPr>
        </p:nvSpPr>
        <p:spPr>
          <a:xfrm>
            <a:off x="301752" y="1527048"/>
            <a:ext cx="8503920" cy="4572000"/>
          </a:xfrm>
        </p:spPr>
        <p:txBody>
          <a:body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bg>
      <p:bgRef idx="1001">
        <a:schemeClr val="bg1"/>
      </p:bgRef>
    </p:bg>
    <p:spTree>
      <p:nvGrpSpPr>
        <p:cNvPr id="1" name=""/>
        <p:cNvGrpSpPr/>
        <p:nvPr/>
      </p:nvGrpSpPr>
      <p:grpSpPr>
        <a:xfrm>
          <a:off x="0" y="0"/>
          <a:ext cx="0" cy="0"/>
          <a:chOff x="0" y="0"/>
          <a:chExt cx="0" cy="0"/>
        </a:xfrm>
      </p:grpSpPr>
      <p:sp>
        <p:nvSpPr>
          <p:cNvPr id="17" name="Rechthoe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hthoe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hthoek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hthoek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hthoek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hthoek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ijdelijke aanduiding voor tekst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nl-NL" smtClean="0"/>
              <a:t>Klik om de modelstijlen te bewerken</a:t>
            </a:r>
          </a:p>
        </p:txBody>
      </p:sp>
      <p:sp>
        <p:nvSpPr>
          <p:cNvPr id="13" name="Rechthoek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hthoek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Tijdelijke aanduiding voor voettekst 4"/>
          <p:cNvSpPr>
            <a:spLocks noGrp="1"/>
          </p:cNvSpPr>
          <p:nvPr>
            <p:ph type="ftr" sz="quarter" idx="11"/>
          </p:nvPr>
        </p:nvSpPr>
        <p:spPr/>
        <p:txBody>
          <a:bodyPr/>
          <a:lstStyle/>
          <a:p>
            <a:endParaRPr lang="nl-NL"/>
          </a:p>
        </p:txBody>
      </p:sp>
      <p:sp>
        <p:nvSpPr>
          <p:cNvPr id="4" name="Tijdelijke aanduiding voor datum 3"/>
          <p:cNvSpPr>
            <a:spLocks noGrp="1"/>
          </p:cNvSpPr>
          <p:nvPr>
            <p:ph type="dt" sz="half" idx="10"/>
          </p:nvPr>
        </p:nvSpPr>
        <p:spPr/>
        <p:txBody>
          <a:bodyPr/>
          <a:lstStyle/>
          <a:p>
            <a:fld id="{A71790B5-2646-4EE0-881D-1343A11857D5}" type="datetimeFigureOut">
              <a:rPr lang="nl-NL" smtClean="0"/>
              <a:t>3-6-2014</a:t>
            </a:fld>
            <a:endParaRPr lang="nl-NL"/>
          </a:p>
        </p:txBody>
      </p:sp>
      <p:sp>
        <p:nvSpPr>
          <p:cNvPr id="8" name="Rechte verbindingslijn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Tijdelijke aanduiding voor dianumm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3E328E3C-511A-4758-82DF-D6669C7EB33D}" type="slidenum">
              <a:rPr lang="nl-NL" smtClean="0"/>
              <a:t>‹nr.›</a:t>
            </a:fld>
            <a:endParaRPr lang="nl-NL"/>
          </a:p>
        </p:txBody>
      </p:sp>
      <p:sp>
        <p:nvSpPr>
          <p:cNvPr id="2" name="Titel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nl-NL" smtClean="0"/>
              <a:t>Klik om de stijl te bewerken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301752" y="228600"/>
            <a:ext cx="8534400" cy="758952"/>
          </a:xfrm>
        </p:spPr>
        <p:txBody>
          <a:bodyPr/>
          <a:lstStyle/>
          <a:p>
            <a:r>
              <a:rPr kumimoji="0" lang="nl-NL" smtClean="0"/>
              <a:t>Klik om de stijl te bewerken</a:t>
            </a:r>
            <a:endParaRPr kumimoji="0" lang="en-US"/>
          </a:p>
        </p:txBody>
      </p:sp>
      <p:sp>
        <p:nvSpPr>
          <p:cNvPr id="5" name="Tijdelijke aanduiding voor datum 4"/>
          <p:cNvSpPr>
            <a:spLocks noGrp="1"/>
          </p:cNvSpPr>
          <p:nvPr>
            <p:ph type="dt" sz="half" idx="10"/>
          </p:nvPr>
        </p:nvSpPr>
        <p:spPr>
          <a:xfrm>
            <a:off x="5791200" y="6409944"/>
            <a:ext cx="3044952" cy="365760"/>
          </a:xfrm>
        </p:spPr>
        <p:txBody>
          <a:bodyPr/>
          <a:lstStyle/>
          <a:p>
            <a:fld id="{A71790B5-2646-4EE0-881D-1343A11857D5}" type="datetimeFigureOut">
              <a:rPr lang="nl-NL" smtClean="0"/>
              <a:t>3-6-2014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3E328E3C-511A-4758-82DF-D6669C7EB33D}" type="slidenum">
              <a:rPr lang="nl-NL" smtClean="0"/>
              <a:t>‹nr.›</a:t>
            </a:fld>
            <a:endParaRPr lang="nl-NL"/>
          </a:p>
        </p:txBody>
      </p:sp>
      <p:sp>
        <p:nvSpPr>
          <p:cNvPr id="8" name="Rechte verbindingslijn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Tijdelijke aanduiding voor inhoud 9"/>
          <p:cNvSpPr>
            <a:spLocks noGrp="1"/>
          </p:cNvSpPr>
          <p:nvPr>
            <p:ph sz="half" idx="1"/>
          </p:nvPr>
        </p:nvSpPr>
        <p:spPr>
          <a:xfrm>
            <a:off x="301752" y="1371600"/>
            <a:ext cx="4038600" cy="4681728"/>
          </a:xfrm>
        </p:spPr>
        <p:txBody>
          <a:bodyPr/>
          <a:lstStyle>
            <a:lvl1pPr>
              <a:defRPr sz="2500"/>
            </a:lvl1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12" name="Tijdelijke aanduiding voor inhoud 11"/>
          <p:cNvSpPr>
            <a:spLocks noGrp="1"/>
          </p:cNvSpPr>
          <p:nvPr>
            <p:ph sz="half" idx="2"/>
          </p:nvPr>
        </p:nvSpPr>
        <p:spPr>
          <a:xfrm>
            <a:off x="4800600" y="1371600"/>
            <a:ext cx="4038600" cy="4681728"/>
          </a:xfrm>
        </p:spPr>
        <p:txBody>
          <a:bodyPr/>
          <a:lstStyle>
            <a:lvl1pPr>
              <a:defRPr sz="2500"/>
            </a:lvl1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bg>
      <p:bgRef idx="1001">
        <a:schemeClr val="bg2"/>
      </p:bgRef>
    </p:bg>
    <p:spTree>
      <p:nvGrpSpPr>
        <p:cNvPr id="1" name=""/>
        <p:cNvGrpSpPr/>
        <p:nvPr/>
      </p:nvGrpSpPr>
      <p:grpSpPr>
        <a:xfrm>
          <a:off x="0" y="0"/>
          <a:ext cx="0" cy="0"/>
          <a:chOff x="0" y="0"/>
          <a:chExt cx="0" cy="0"/>
        </a:xfrm>
      </p:grpSpPr>
      <p:sp>
        <p:nvSpPr>
          <p:cNvPr id="10" name="Rechte verbindingslijn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hthoek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hthoe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hthoek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hthoek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hthoek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hthoek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ijdelijke aanduiding voor tekst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nl-NL" smtClean="0"/>
              <a:t>Klik om de modelstijlen te bewerken</a:t>
            </a:r>
          </a:p>
        </p:txBody>
      </p:sp>
      <p:sp>
        <p:nvSpPr>
          <p:cNvPr id="4" name="Tijdelijke aanduiding voor tekst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nl-NL" smtClean="0"/>
              <a:t>Klik om de modelstijlen te bewerken</a:t>
            </a:r>
          </a:p>
        </p:txBody>
      </p:sp>
      <p:sp>
        <p:nvSpPr>
          <p:cNvPr id="7" name="Tijdelijke aanduiding voor datum 6"/>
          <p:cNvSpPr>
            <a:spLocks noGrp="1"/>
          </p:cNvSpPr>
          <p:nvPr>
            <p:ph type="dt" sz="half" idx="10"/>
          </p:nvPr>
        </p:nvSpPr>
        <p:spPr/>
        <p:txBody>
          <a:bodyPr/>
          <a:lstStyle/>
          <a:p>
            <a:fld id="{A71790B5-2646-4EE0-881D-1343A11857D5}" type="datetimeFigureOut">
              <a:rPr lang="nl-NL" smtClean="0"/>
              <a:t>3-6-2014</a:t>
            </a:fld>
            <a:endParaRPr lang="nl-NL"/>
          </a:p>
        </p:txBody>
      </p:sp>
      <p:sp>
        <p:nvSpPr>
          <p:cNvPr id="8" name="Tijdelijke aanduiding voor voettekst 7"/>
          <p:cNvSpPr>
            <a:spLocks noGrp="1"/>
          </p:cNvSpPr>
          <p:nvPr>
            <p:ph type="ftr" sz="quarter" idx="11"/>
          </p:nvPr>
        </p:nvSpPr>
        <p:spPr>
          <a:xfrm>
            <a:off x="304800" y="6409944"/>
            <a:ext cx="3581400" cy="365760"/>
          </a:xfrm>
        </p:spPr>
        <p:txBody>
          <a:bodyPr/>
          <a:lstStyle/>
          <a:p>
            <a:endParaRPr lang="nl-NL"/>
          </a:p>
        </p:txBody>
      </p:sp>
      <p:sp>
        <p:nvSpPr>
          <p:cNvPr id="15" name="Rechte verbindingslijn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hthoek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Tijdelijke aanduiding voor inhoud 23"/>
          <p:cNvSpPr>
            <a:spLocks noGrp="1"/>
          </p:cNvSpPr>
          <p:nvPr>
            <p:ph sz="quarter" idx="2"/>
          </p:nvPr>
        </p:nvSpPr>
        <p:spPr>
          <a:xfrm>
            <a:off x="301752" y="2471383"/>
            <a:ext cx="4041648" cy="3818404"/>
          </a:xfrm>
        </p:spPr>
        <p:txBody>
          <a:body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26" name="Tijdelijke aanduiding voor inhoud 25"/>
          <p:cNvSpPr>
            <a:spLocks noGrp="1"/>
          </p:cNvSpPr>
          <p:nvPr>
            <p:ph sz="quarter" idx="4"/>
          </p:nvPr>
        </p:nvSpPr>
        <p:spPr>
          <a:xfrm>
            <a:off x="4800600" y="2471383"/>
            <a:ext cx="4038600" cy="3822192"/>
          </a:xfrm>
        </p:spPr>
        <p:txBody>
          <a:body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25" name="Ova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jdelijke aanduiding voor dianummer 8"/>
          <p:cNvSpPr>
            <a:spLocks noGrp="1"/>
          </p:cNvSpPr>
          <p:nvPr>
            <p:ph type="sldNum" sz="quarter" idx="12"/>
          </p:nvPr>
        </p:nvSpPr>
        <p:spPr>
          <a:xfrm>
            <a:off x="4343400" y="1042416"/>
            <a:ext cx="457200" cy="441325"/>
          </a:xfrm>
        </p:spPr>
        <p:txBody>
          <a:bodyPr/>
          <a:lstStyle>
            <a:lvl1pPr algn="ctr">
              <a:defRPr/>
            </a:lvl1pPr>
          </a:lstStyle>
          <a:p>
            <a:fld id="{3E328E3C-511A-4758-82DF-D6669C7EB33D}" type="slidenum">
              <a:rPr lang="nl-NL" smtClean="0"/>
              <a:t>‹nr.›</a:t>
            </a:fld>
            <a:endParaRPr lang="nl-NL"/>
          </a:p>
        </p:txBody>
      </p:sp>
      <p:sp>
        <p:nvSpPr>
          <p:cNvPr id="23" name="Titel 22"/>
          <p:cNvSpPr>
            <a:spLocks noGrp="1"/>
          </p:cNvSpPr>
          <p:nvPr>
            <p:ph type="title"/>
          </p:nvPr>
        </p:nvSpPr>
        <p:spPr/>
        <p:txBody>
          <a:bodyPr rtlCol="0" anchor="b" anchorCtr="0"/>
          <a:lstStyle/>
          <a:p>
            <a:r>
              <a:rPr kumimoji="0" lang="nl-NL" smtClean="0"/>
              <a:t>Klik om de stijl te bewerken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nl-NL" smtClean="0"/>
              <a:t>Klik om de stijl te bewerken</a:t>
            </a:r>
            <a:endParaRPr kumimoji="0" lang="en-US"/>
          </a:p>
        </p:txBody>
      </p:sp>
      <p:sp>
        <p:nvSpPr>
          <p:cNvPr id="3" name="Tijdelijke aanduiding voor datum 2"/>
          <p:cNvSpPr>
            <a:spLocks noGrp="1"/>
          </p:cNvSpPr>
          <p:nvPr>
            <p:ph type="dt" sz="half" idx="10"/>
          </p:nvPr>
        </p:nvSpPr>
        <p:spPr/>
        <p:txBody>
          <a:bodyPr/>
          <a:lstStyle/>
          <a:p>
            <a:fld id="{A71790B5-2646-4EE0-881D-1343A11857D5}" type="datetimeFigureOut">
              <a:rPr lang="nl-NL" smtClean="0"/>
              <a:t>3-6-2014</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a:xfrm>
            <a:off x="4343400" y="1036020"/>
            <a:ext cx="457200" cy="441325"/>
          </a:xfrm>
        </p:spPr>
        <p:txBody>
          <a:bodyPr/>
          <a:lstStyle/>
          <a:p>
            <a:fld id="{3E328E3C-511A-4758-82DF-D6669C7EB33D}"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7" name="Rechthoe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hthoek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hthoek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hthoek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hthoek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hthoek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Tijdelijke aanduiding voor datum 1"/>
          <p:cNvSpPr>
            <a:spLocks noGrp="1"/>
          </p:cNvSpPr>
          <p:nvPr>
            <p:ph type="dt" sz="half" idx="10"/>
          </p:nvPr>
        </p:nvSpPr>
        <p:spPr/>
        <p:txBody>
          <a:bodyPr/>
          <a:lstStyle/>
          <a:p>
            <a:fld id="{A71790B5-2646-4EE0-881D-1343A11857D5}" type="datetimeFigureOut">
              <a:rPr lang="nl-NL" smtClean="0"/>
              <a:t>3-6-2014</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3E328E3C-511A-4758-82DF-D6669C7EB33D}"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bg>
      <p:bgRef idx="1001">
        <a:schemeClr val="bg1"/>
      </p:bgRef>
    </p:bg>
    <p:spTree>
      <p:nvGrpSpPr>
        <p:cNvPr id="1" name=""/>
        <p:cNvGrpSpPr/>
        <p:nvPr/>
      </p:nvGrpSpPr>
      <p:grpSpPr>
        <a:xfrm>
          <a:off x="0" y="0"/>
          <a:ext cx="0" cy="0"/>
          <a:chOff x="0" y="0"/>
          <a:chExt cx="0" cy="0"/>
        </a:xfrm>
      </p:grpSpPr>
      <p:sp>
        <p:nvSpPr>
          <p:cNvPr id="19" name="Rechthoek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hthoe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hthoek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hthoek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hthoe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hthoek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el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nl-NL" smtClean="0"/>
              <a:t>Klik om de stijl te bewerken</a:t>
            </a:r>
            <a:endParaRPr kumimoji="0" lang="en-US"/>
          </a:p>
        </p:txBody>
      </p:sp>
      <p:sp>
        <p:nvSpPr>
          <p:cNvPr id="3" name="Tijdelijke aanduiding voor tekst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nl-NL" smtClean="0"/>
              <a:t>Klik om de modelstijlen te bewerken</a:t>
            </a:r>
          </a:p>
        </p:txBody>
      </p:sp>
      <p:sp>
        <p:nvSpPr>
          <p:cNvPr id="8" name="Rechthoek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hte verbindingslijn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Tijdelijke aanduiding voor inhoud 19"/>
          <p:cNvSpPr>
            <a:spLocks noGrp="1"/>
          </p:cNvSpPr>
          <p:nvPr>
            <p:ph sz="quarter" idx="1"/>
          </p:nvPr>
        </p:nvSpPr>
        <p:spPr>
          <a:xfrm>
            <a:off x="3124200" y="685800"/>
            <a:ext cx="5638800" cy="5410200"/>
          </a:xfrm>
        </p:spPr>
        <p:txBody>
          <a:body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10" name="Ova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Tijdelijke aanduiding voor dianumm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3E328E3C-511A-4758-82DF-D6669C7EB33D}" type="slidenum">
              <a:rPr lang="nl-NL" smtClean="0"/>
              <a:t>‹nr.›</a:t>
            </a:fld>
            <a:endParaRPr lang="nl-NL"/>
          </a:p>
        </p:txBody>
      </p:sp>
      <p:sp>
        <p:nvSpPr>
          <p:cNvPr id="21" name="Rechthoek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Tijdelijke aanduiding voor datum 4"/>
          <p:cNvSpPr>
            <a:spLocks noGrp="1"/>
          </p:cNvSpPr>
          <p:nvPr>
            <p:ph type="dt" sz="half" idx="10"/>
          </p:nvPr>
        </p:nvSpPr>
        <p:spPr/>
        <p:txBody>
          <a:bodyPr/>
          <a:lstStyle/>
          <a:p>
            <a:fld id="{A71790B5-2646-4EE0-881D-1343A11857D5}" type="datetimeFigureOut">
              <a:rPr lang="nl-NL" smtClean="0"/>
              <a:t>3-6-2014</a:t>
            </a:fld>
            <a:endParaRPr lang="nl-NL"/>
          </a:p>
        </p:txBody>
      </p:sp>
      <p:sp>
        <p:nvSpPr>
          <p:cNvPr id="6" name="Tijdelijke aanduiding voor voettekst 5"/>
          <p:cNvSpPr>
            <a:spLocks noGrp="1"/>
          </p:cNvSpPr>
          <p:nvPr>
            <p:ph type="ftr" sz="quarter" idx="11"/>
          </p:nvPr>
        </p:nvSpPr>
        <p:spPr>
          <a:xfrm>
            <a:off x="301752" y="6410848"/>
            <a:ext cx="3383280" cy="365760"/>
          </a:xfrm>
        </p:spPr>
        <p:txBody>
          <a:bodyPr/>
          <a:lstStyle/>
          <a:p>
            <a:endParaRPr lang="nl-NL"/>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1" name="Rechte verbindingslijn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hthoe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hthoek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hthoek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hthoe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hthoek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hthoek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hthoek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Tijdelijke aanduiding voor dianummer 6"/>
          <p:cNvSpPr>
            <a:spLocks noGrp="1"/>
          </p:cNvSpPr>
          <p:nvPr>
            <p:ph type="sldNum" sz="quarter" idx="12"/>
          </p:nvPr>
        </p:nvSpPr>
        <p:spPr>
          <a:xfrm>
            <a:off x="1371600" y="312738"/>
            <a:ext cx="457200" cy="441325"/>
          </a:xfrm>
        </p:spPr>
        <p:txBody>
          <a:bodyPr/>
          <a:lstStyle/>
          <a:p>
            <a:fld id="{3E328E3C-511A-4758-82DF-D6669C7EB33D}" type="slidenum">
              <a:rPr lang="nl-NL" smtClean="0"/>
              <a:t>‹nr.›</a:t>
            </a:fld>
            <a:endParaRPr lang="nl-NL"/>
          </a:p>
        </p:txBody>
      </p:sp>
      <p:sp>
        <p:nvSpPr>
          <p:cNvPr id="2" name="Titel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nl-NL" smtClean="0"/>
              <a:t>Klik om de stijl te bewerken</a:t>
            </a:r>
            <a:endParaRPr kumimoji="0" lang="en-US"/>
          </a:p>
        </p:txBody>
      </p:sp>
      <p:sp>
        <p:nvSpPr>
          <p:cNvPr id="3" name="Tijdelijke aanduiding voor afbeelding 2"/>
          <p:cNvSpPr>
            <a:spLocks noGrp="1"/>
          </p:cNvSpPr>
          <p:nvPr>
            <p:ph type="pic" idx="1"/>
          </p:nvPr>
        </p:nvSpPr>
        <p:spPr>
          <a:xfrm>
            <a:off x="3000375" y="609600"/>
            <a:ext cx="5867400" cy="4267200"/>
          </a:xfrm>
        </p:spPr>
        <p:txBody>
          <a:bodyPr/>
          <a:lstStyle>
            <a:lvl1pPr marL="0" indent="0">
              <a:buNone/>
              <a:defRPr sz="3200"/>
            </a:lvl1pPr>
          </a:lstStyle>
          <a:p>
            <a:r>
              <a:rPr kumimoji="0" lang="nl-NL" smtClean="0"/>
              <a:t>Klik op het pictogram als u een afbeelding wilt toevoegen</a:t>
            </a:r>
            <a:endParaRPr kumimoji="0" lang="en-US" dirty="0"/>
          </a:p>
        </p:txBody>
      </p:sp>
      <p:sp>
        <p:nvSpPr>
          <p:cNvPr id="4" name="Tijdelijke aanduiding voor tekst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nl-NL" smtClean="0"/>
              <a:t>Klik om de modelstijlen te bewerken</a:t>
            </a:r>
          </a:p>
        </p:txBody>
      </p:sp>
      <p:sp>
        <p:nvSpPr>
          <p:cNvPr id="22" name="Rechthoek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Tijdelijke aanduiding voor datum 4"/>
          <p:cNvSpPr>
            <a:spLocks noGrp="1"/>
          </p:cNvSpPr>
          <p:nvPr>
            <p:ph type="dt" sz="half" idx="10"/>
          </p:nvPr>
        </p:nvSpPr>
        <p:spPr>
          <a:xfrm>
            <a:off x="5788152" y="6404984"/>
            <a:ext cx="3044952" cy="365760"/>
          </a:xfrm>
        </p:spPr>
        <p:txBody>
          <a:bodyPr/>
          <a:lstStyle/>
          <a:p>
            <a:fld id="{A71790B5-2646-4EE0-881D-1343A11857D5}" type="datetimeFigureOut">
              <a:rPr lang="nl-NL" smtClean="0"/>
              <a:t>3-6-2014</a:t>
            </a:fld>
            <a:endParaRPr lang="nl-NL"/>
          </a:p>
        </p:txBody>
      </p:sp>
      <p:sp>
        <p:nvSpPr>
          <p:cNvPr id="6" name="Tijdelijke aanduiding voor voettekst 5"/>
          <p:cNvSpPr>
            <a:spLocks noGrp="1"/>
          </p:cNvSpPr>
          <p:nvPr>
            <p:ph type="ftr" sz="quarter" idx="11"/>
          </p:nvPr>
        </p:nvSpPr>
        <p:spPr>
          <a:xfrm>
            <a:off x="301752" y="6410848"/>
            <a:ext cx="3584448" cy="365760"/>
          </a:xfrm>
        </p:spPr>
        <p:txBody>
          <a:bodyPr/>
          <a:lstStyle/>
          <a:p>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hthoek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hthoek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hthoe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hthoek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hthoek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Tijdelijke aanduiding voor datum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A71790B5-2646-4EE0-881D-1343A11857D5}" type="datetimeFigureOut">
              <a:rPr lang="nl-NL" smtClean="0"/>
              <a:t>3-6-2014</a:t>
            </a:fld>
            <a:endParaRPr lang="nl-NL"/>
          </a:p>
        </p:txBody>
      </p:sp>
      <p:sp>
        <p:nvSpPr>
          <p:cNvPr id="3" name="Tijdelijke aanduiding voor voettekst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nl-NL"/>
          </a:p>
        </p:txBody>
      </p:sp>
      <p:sp>
        <p:nvSpPr>
          <p:cNvPr id="8" name="Rechthoek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Rechte verbindingslijn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Tijdelijke aanduiding voor dianumm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3E328E3C-511A-4758-82DF-D6669C7EB33D}" type="slidenum">
              <a:rPr lang="nl-NL" smtClean="0"/>
              <a:t>‹nr.›</a:t>
            </a:fld>
            <a:endParaRPr lang="nl-NL"/>
          </a:p>
        </p:txBody>
      </p:sp>
      <p:sp>
        <p:nvSpPr>
          <p:cNvPr id="22" name="Tijdelijke aanduiding voor titel 21"/>
          <p:cNvSpPr>
            <a:spLocks noGrp="1"/>
          </p:cNvSpPr>
          <p:nvPr>
            <p:ph type="title"/>
          </p:nvPr>
        </p:nvSpPr>
        <p:spPr>
          <a:xfrm>
            <a:off x="301752" y="228600"/>
            <a:ext cx="8534400" cy="758952"/>
          </a:xfrm>
          <a:prstGeom prst="rect">
            <a:avLst/>
          </a:prstGeom>
        </p:spPr>
        <p:txBody>
          <a:bodyPr vert="horz" anchor="b">
            <a:normAutofit/>
          </a:bodyPr>
          <a:lstStyle/>
          <a:p>
            <a:r>
              <a:rPr kumimoji="0" lang="nl-NL" smtClean="0"/>
              <a:t>Klik om de stijl te bewerken</a:t>
            </a:r>
            <a:endParaRPr kumimoji="0" lang="en-US"/>
          </a:p>
        </p:txBody>
      </p:sp>
      <p:sp>
        <p:nvSpPr>
          <p:cNvPr id="13" name="Tijdelijke aanduiding voor tekst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nl-NL" smtClean="0"/>
              <a:t>Klik om de modelstijlen te bewerken</a:t>
            </a:r>
          </a:p>
          <a:p>
            <a:pPr lvl="1" eaLnBrk="1" latinLnBrk="0" hangingPunct="1"/>
            <a:r>
              <a:rPr kumimoji="0" lang="nl-NL" smtClean="0"/>
              <a:t>Tweede niveau</a:t>
            </a:r>
          </a:p>
          <a:p>
            <a:pPr lvl="2" eaLnBrk="1" latinLnBrk="0" hangingPunct="1"/>
            <a:r>
              <a:rPr kumimoji="0" lang="nl-NL" smtClean="0"/>
              <a:t>Derde niveau</a:t>
            </a:r>
          </a:p>
          <a:p>
            <a:pPr lvl="3" eaLnBrk="1" latinLnBrk="0" hangingPunct="1"/>
            <a:r>
              <a:rPr kumimoji="0" lang="nl-NL" smtClean="0"/>
              <a:t>Vierde niveau</a:t>
            </a:r>
          </a:p>
          <a:p>
            <a:pPr lvl="4" eaLnBrk="1" latinLnBrk="0" hangingPunct="1"/>
            <a:r>
              <a:rPr kumimoji="0" lang="nl-NL" smtClean="0"/>
              <a:t>Vijfde niveau</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err="1" smtClean="0">
                <a:solidFill>
                  <a:schemeClr val="accent1">
                    <a:lumMod val="50000"/>
                  </a:schemeClr>
                </a:solidFill>
              </a:rPr>
              <a:t>Esra</a:t>
            </a:r>
            <a:r>
              <a:rPr lang="nl-NL" dirty="0" smtClean="0">
                <a:solidFill>
                  <a:schemeClr val="accent1">
                    <a:lumMod val="50000"/>
                  </a:schemeClr>
                </a:solidFill>
              </a:rPr>
              <a:t> </a:t>
            </a:r>
            <a:r>
              <a:rPr lang="nl-NL" dirty="0" err="1" smtClean="0">
                <a:solidFill>
                  <a:schemeClr val="accent1">
                    <a:lumMod val="50000"/>
                  </a:schemeClr>
                </a:solidFill>
              </a:rPr>
              <a:t>Coşkun</a:t>
            </a:r>
            <a:r>
              <a:rPr lang="nl-NL" dirty="0" smtClean="0">
                <a:solidFill>
                  <a:schemeClr val="accent1">
                    <a:lumMod val="50000"/>
                  </a:schemeClr>
                </a:solidFill>
              </a:rPr>
              <a:t>: vrouw en Turks</a:t>
            </a:r>
            <a:endParaRPr lang="nl-NL" dirty="0">
              <a:solidFill>
                <a:schemeClr val="accent1">
                  <a:lumMod val="50000"/>
                </a:schemeClr>
              </a:solidFill>
            </a:endParaRPr>
          </a:p>
        </p:txBody>
      </p:sp>
      <p:sp>
        <p:nvSpPr>
          <p:cNvPr id="7" name="Tekstvak 6"/>
          <p:cNvSpPr txBox="1"/>
          <p:nvPr/>
        </p:nvSpPr>
        <p:spPr>
          <a:xfrm>
            <a:off x="1043608" y="3212976"/>
            <a:ext cx="7200800" cy="2123658"/>
          </a:xfrm>
          <a:prstGeom prst="rect">
            <a:avLst/>
          </a:prstGeom>
          <a:noFill/>
        </p:spPr>
        <p:txBody>
          <a:bodyPr wrap="square" rtlCol="0">
            <a:spAutoFit/>
          </a:bodyPr>
          <a:lstStyle/>
          <a:p>
            <a:r>
              <a:rPr lang="nl-NL" sz="2800" dirty="0" smtClean="0"/>
              <a:t>Geschillen rondom de berekening van het verlies aan arbeidsvermogen van een jonge (Turkse) vrouw.</a:t>
            </a:r>
          </a:p>
          <a:p>
            <a:endParaRPr lang="nl-NL" dirty="0"/>
          </a:p>
          <a:p>
            <a:r>
              <a:rPr lang="nl-NL" dirty="0" smtClean="0">
                <a:solidFill>
                  <a:schemeClr val="bg2">
                    <a:lumMod val="50000"/>
                  </a:schemeClr>
                </a:solidFill>
              </a:rPr>
              <a:t>Mr. A.H.H. Fuchs, advocaat van </a:t>
            </a:r>
            <a:r>
              <a:rPr lang="nl-NL" dirty="0" err="1" smtClean="0">
                <a:solidFill>
                  <a:schemeClr val="bg2">
                    <a:lumMod val="50000"/>
                  </a:schemeClr>
                </a:solidFill>
              </a:rPr>
              <a:t>Esra</a:t>
            </a:r>
            <a:r>
              <a:rPr lang="nl-NL" dirty="0" smtClean="0">
                <a:solidFill>
                  <a:schemeClr val="bg2">
                    <a:lumMod val="50000"/>
                  </a:schemeClr>
                </a:solidFill>
              </a:rPr>
              <a:t> </a:t>
            </a:r>
            <a:r>
              <a:rPr lang="nl-NL" dirty="0" err="1" smtClean="0">
                <a:solidFill>
                  <a:schemeClr val="bg2">
                    <a:lumMod val="50000"/>
                  </a:schemeClr>
                </a:solidFill>
              </a:rPr>
              <a:t>Co</a:t>
            </a:r>
            <a:r>
              <a:rPr lang="nl-NL" dirty="0" err="1" smtClean="0">
                <a:solidFill>
                  <a:schemeClr val="accent1">
                    <a:lumMod val="50000"/>
                  </a:schemeClr>
                </a:solidFill>
              </a:rPr>
              <a:t>ş</a:t>
            </a:r>
            <a:r>
              <a:rPr lang="nl-NL" dirty="0" err="1" smtClean="0">
                <a:solidFill>
                  <a:schemeClr val="bg2">
                    <a:lumMod val="50000"/>
                  </a:schemeClr>
                </a:solidFill>
              </a:rPr>
              <a:t>kun</a:t>
            </a:r>
            <a:endParaRPr lang="nl-NL" dirty="0" smtClean="0">
              <a:solidFill>
                <a:schemeClr val="bg2">
                  <a:lumMod val="50000"/>
                </a:schemeClr>
              </a:solidFill>
            </a:endParaRPr>
          </a:p>
          <a:p>
            <a:r>
              <a:rPr lang="nl-NL" sz="1200" i="1" dirty="0" smtClean="0">
                <a:solidFill>
                  <a:schemeClr val="bg2">
                    <a:lumMod val="50000"/>
                  </a:schemeClr>
                </a:solidFill>
              </a:rPr>
              <a:t>Advocaat en partner bij Haagrecht </a:t>
            </a:r>
            <a:r>
              <a:rPr lang="nl-NL" sz="1200" i="1" dirty="0" smtClean="0">
                <a:solidFill>
                  <a:srgbClr val="FF0000"/>
                </a:solidFill>
              </a:rPr>
              <a:t>Advocaten</a:t>
            </a:r>
            <a:endParaRPr lang="nl-NL" sz="1200" i="1" dirty="0">
              <a:solidFill>
                <a:srgbClr val="FF0000"/>
              </a:solidFill>
            </a:endParaRPr>
          </a:p>
        </p:txBody>
      </p:sp>
      <p:pic>
        <p:nvPicPr>
          <p:cNvPr id="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188640"/>
            <a:ext cx="2176463"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08175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nl-NL" dirty="0"/>
              <a:t>Deelgeschilprocedure</a:t>
            </a:r>
          </a:p>
        </p:txBody>
      </p:sp>
      <p:sp>
        <p:nvSpPr>
          <p:cNvPr id="3" name="Tijdelijke aanduiding voor inhoud 2"/>
          <p:cNvSpPr>
            <a:spLocks noGrp="1"/>
          </p:cNvSpPr>
          <p:nvPr>
            <p:ph sz="quarter" idx="1"/>
          </p:nvPr>
        </p:nvSpPr>
        <p:spPr/>
        <p:txBody>
          <a:bodyPr/>
          <a:lstStyle/>
          <a:p>
            <a:pPr marL="0" indent="0">
              <a:buNone/>
            </a:pPr>
            <a:r>
              <a:rPr lang="nl-NL" sz="2300" dirty="0" smtClean="0"/>
              <a:t>Overige uitgangspunten:</a:t>
            </a:r>
          </a:p>
          <a:p>
            <a:pPr marL="0" indent="0">
              <a:buNone/>
            </a:pPr>
            <a:endParaRPr lang="nl-NL" sz="2300" dirty="0" smtClean="0"/>
          </a:p>
          <a:p>
            <a:r>
              <a:rPr lang="nl-NL" sz="2300" dirty="0" err="1" smtClean="0"/>
              <a:t>Esra</a:t>
            </a:r>
            <a:r>
              <a:rPr lang="nl-NL" sz="2300" dirty="0" smtClean="0"/>
              <a:t> zou zonder ongeval een VMBO-opleiding hebben behaald. </a:t>
            </a:r>
          </a:p>
          <a:p>
            <a:pPr marL="0" indent="0">
              <a:buNone/>
            </a:pPr>
            <a:endParaRPr lang="nl-NL" sz="2300" dirty="0" smtClean="0"/>
          </a:p>
          <a:p>
            <a:r>
              <a:rPr lang="nl-NL" sz="2300" dirty="0"/>
              <a:t>B</a:t>
            </a:r>
            <a:r>
              <a:rPr lang="nl-NL" sz="2300" dirty="0" smtClean="0"/>
              <a:t>ij </a:t>
            </a:r>
            <a:r>
              <a:rPr lang="nl-NL" sz="2300" dirty="0"/>
              <a:t>de vaststelling van het verlies verdienvermogen </a:t>
            </a:r>
            <a:r>
              <a:rPr lang="nl-NL" sz="2300" dirty="0" smtClean="0"/>
              <a:t>dient uit te worden gegaan van </a:t>
            </a:r>
            <a:r>
              <a:rPr lang="nl-NL" sz="2300" dirty="0"/>
              <a:t>de </a:t>
            </a:r>
            <a:r>
              <a:rPr lang="nl-NL" sz="2300" dirty="0" err="1"/>
              <a:t>NRL</a:t>
            </a:r>
            <a:r>
              <a:rPr lang="nl-NL" sz="2300" dirty="0"/>
              <a:t>-indicateur Jonggehandicapten, de jeugdschalen en een groeiperiode van 10 jaar en dat gezien het verwachte opleidingsniveau een eindsalaris aan het eind van de groeiperiode op modaal dient te worden gesteld. </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188640"/>
            <a:ext cx="2176463"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11302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nl-NL" sz="2900" dirty="0"/>
              <a:t>College voor de rechten van de </a:t>
            </a:r>
            <a:r>
              <a:rPr lang="nl-NL" sz="2900" dirty="0" smtClean="0"/>
              <a:t>mens</a:t>
            </a:r>
            <a:endParaRPr lang="nl-NL" sz="2900" dirty="0"/>
          </a:p>
        </p:txBody>
      </p:sp>
      <p:sp>
        <p:nvSpPr>
          <p:cNvPr id="3" name="Tijdelijke aanduiding voor inhoud 2"/>
          <p:cNvSpPr>
            <a:spLocks noGrp="1"/>
          </p:cNvSpPr>
          <p:nvPr>
            <p:ph sz="quarter" idx="1"/>
          </p:nvPr>
        </p:nvSpPr>
        <p:spPr/>
        <p:txBody>
          <a:bodyPr/>
          <a:lstStyle/>
          <a:p>
            <a:pPr lvl="0"/>
            <a:r>
              <a:rPr lang="nl-NL" sz="2300" dirty="0" smtClean="0"/>
              <a:t>Op </a:t>
            </a:r>
            <a:r>
              <a:rPr lang="nl-NL" sz="2300" dirty="0"/>
              <a:t>14 maart 2014 </a:t>
            </a:r>
            <a:r>
              <a:rPr lang="nl-NL" sz="2300" dirty="0" smtClean="0"/>
              <a:t>is namens </a:t>
            </a:r>
            <a:r>
              <a:rPr lang="nl-NL" sz="2300" dirty="0" err="1" smtClean="0"/>
              <a:t>Esra</a:t>
            </a:r>
            <a:r>
              <a:rPr lang="nl-NL" sz="2300" dirty="0" smtClean="0"/>
              <a:t> een </a:t>
            </a:r>
            <a:r>
              <a:rPr lang="nl-NL" sz="2300" dirty="0"/>
              <a:t>klacht tegen </a:t>
            </a:r>
            <a:r>
              <a:rPr lang="nl-NL" sz="2300" dirty="0" smtClean="0"/>
              <a:t>de verzekeraar </a:t>
            </a:r>
            <a:r>
              <a:rPr lang="nl-NL" sz="2300" dirty="0"/>
              <a:t>ingediend bij het College voor de Rechten van de Mensen (voorheen Commissie Gelijke Behandeling). </a:t>
            </a:r>
            <a:endParaRPr lang="nl-NL" sz="2300" dirty="0" smtClean="0"/>
          </a:p>
          <a:p>
            <a:pPr marL="0" lvl="0" indent="0">
              <a:buNone/>
            </a:pPr>
            <a:endParaRPr lang="nl-NL" sz="2300" dirty="0" smtClean="0"/>
          </a:p>
          <a:p>
            <a:pPr lvl="0"/>
            <a:r>
              <a:rPr lang="nl-NL" sz="2300" dirty="0" smtClean="0"/>
              <a:t>De </a:t>
            </a:r>
            <a:r>
              <a:rPr lang="nl-NL" sz="2300" dirty="0"/>
              <a:t>klacht richt zich tegen het feit dat </a:t>
            </a:r>
            <a:r>
              <a:rPr lang="nl-NL" sz="2300" dirty="0" smtClean="0"/>
              <a:t>de verzekeraar </a:t>
            </a:r>
            <a:r>
              <a:rPr lang="nl-NL" sz="2300" dirty="0"/>
              <a:t>direct onderscheid maakt op grond van geslacht, hetgeen onder meer op grond van artikel 7 AWGB verboden is en voorts tegen het onjuist gebruiken van statistische gegevens</a:t>
            </a:r>
            <a:r>
              <a:rPr lang="nl-NL" sz="2300" dirty="0" smtClean="0"/>
              <a:t>.</a:t>
            </a:r>
          </a:p>
          <a:p>
            <a:pPr marL="0" lvl="0" indent="0">
              <a:buNone/>
            </a:pPr>
            <a:endParaRPr lang="nl-NL" sz="2300" dirty="0" smtClean="0"/>
          </a:p>
          <a:p>
            <a:r>
              <a:rPr lang="nl-NL" sz="2300" dirty="0"/>
              <a:t>Hoorzitting staat gepland </a:t>
            </a:r>
            <a:r>
              <a:rPr lang="nl-NL" sz="2300" dirty="0" smtClean="0"/>
              <a:t>op </a:t>
            </a:r>
            <a:r>
              <a:rPr lang="nl-NL" sz="2300" dirty="0"/>
              <a:t>maandag 23 juni </a:t>
            </a:r>
            <a:r>
              <a:rPr lang="nl-NL" sz="2300" dirty="0" smtClean="0"/>
              <a:t>2014. Uitspraak </a:t>
            </a:r>
            <a:r>
              <a:rPr lang="nl-NL" sz="2300" dirty="0"/>
              <a:t>wordt na de zomer verwacht.</a:t>
            </a:r>
          </a:p>
          <a:p>
            <a:pPr lvl="0"/>
            <a:endParaRPr lang="nl-NL" sz="2300" dirty="0" smtClean="0"/>
          </a:p>
          <a:p>
            <a:pPr lvl="0"/>
            <a:endParaRPr lang="nl-NL" sz="2300" dirty="0"/>
          </a:p>
          <a:p>
            <a:endParaRPr lang="nl-NL"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188640"/>
            <a:ext cx="2176463"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11118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nl-NL" sz="2900" dirty="0"/>
              <a:t>Bodemprocedure en hoger </a:t>
            </a:r>
            <a:r>
              <a:rPr lang="nl-NL" sz="2900" dirty="0" smtClean="0"/>
              <a:t>beroep</a:t>
            </a:r>
            <a:endParaRPr lang="nl-NL" sz="2900" dirty="0"/>
          </a:p>
        </p:txBody>
      </p:sp>
      <p:sp>
        <p:nvSpPr>
          <p:cNvPr id="3" name="Tijdelijke aanduiding voor inhoud 2"/>
          <p:cNvSpPr>
            <a:spLocks noGrp="1"/>
          </p:cNvSpPr>
          <p:nvPr>
            <p:ph sz="quarter" idx="1"/>
          </p:nvPr>
        </p:nvSpPr>
        <p:spPr/>
        <p:txBody>
          <a:bodyPr/>
          <a:lstStyle/>
          <a:p>
            <a:r>
              <a:rPr lang="nl-NL" sz="2300" dirty="0" smtClean="0"/>
              <a:t>In de bodemprocedure zullen de overige schadeposten aan de rechter worden voorgelegd. De grootste schadepost betreft de verzorgingsbehoefte.</a:t>
            </a:r>
          </a:p>
          <a:p>
            <a:pPr marL="0" indent="0">
              <a:buNone/>
            </a:pPr>
            <a:endParaRPr lang="nl-NL" sz="2300" dirty="0" smtClean="0"/>
          </a:p>
          <a:p>
            <a:r>
              <a:rPr lang="nl-NL" sz="2300" dirty="0" smtClean="0"/>
              <a:t>Na ontvangst uitspraak </a:t>
            </a:r>
            <a:r>
              <a:rPr lang="nl-NL" sz="2300" dirty="0" err="1" smtClean="0"/>
              <a:t>CvRM</a:t>
            </a:r>
            <a:r>
              <a:rPr lang="nl-NL" sz="2300" dirty="0" smtClean="0"/>
              <a:t> zal procedure aanhangig worden gemaakt en zal om toestemming worden verzocht om in hoger beroep tegen de uitspraak in deelgeschil te kunnen gaan. </a:t>
            </a:r>
          </a:p>
          <a:p>
            <a:pPr marL="0" indent="0">
              <a:buNone/>
            </a:pPr>
            <a:endParaRPr lang="nl-NL" sz="2300" dirty="0" smtClean="0"/>
          </a:p>
          <a:p>
            <a:r>
              <a:rPr lang="nl-NL" sz="2300" dirty="0" smtClean="0"/>
              <a:t>Het Clara </a:t>
            </a:r>
            <a:r>
              <a:rPr lang="nl-NL" sz="2300" dirty="0" err="1" smtClean="0"/>
              <a:t>Wichmann</a:t>
            </a:r>
            <a:r>
              <a:rPr lang="nl-NL" sz="2300" dirty="0" smtClean="0"/>
              <a:t> fonds heeft zich tot ons genoegen in bovengenoemde procedure gevoegd als procespartij.</a:t>
            </a:r>
          </a:p>
          <a:p>
            <a:endParaRPr lang="nl-NL" sz="2300" dirty="0" smtClean="0"/>
          </a:p>
          <a:p>
            <a:endParaRPr lang="nl-NL"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188640"/>
            <a:ext cx="2176463"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99842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hoek 10"/>
          <p:cNvSpPr/>
          <p:nvPr/>
        </p:nvSpPr>
        <p:spPr>
          <a:xfrm>
            <a:off x="1115616" y="620688"/>
            <a:ext cx="6696744" cy="1754326"/>
          </a:xfrm>
          <a:prstGeom prst="rect">
            <a:avLst/>
          </a:prstGeom>
        </p:spPr>
        <p:txBody>
          <a:bodyPr wrap="square">
            <a:spAutoFit/>
          </a:bodyPr>
          <a:lstStyle/>
          <a:p>
            <a:pPr algn="ctr"/>
            <a:endParaRPr lang="nl-NL" sz="3600" dirty="0" smtClean="0">
              <a:solidFill>
                <a:schemeClr val="accent1">
                  <a:lumMod val="50000"/>
                </a:schemeClr>
              </a:solidFill>
            </a:endParaRPr>
          </a:p>
          <a:p>
            <a:pPr algn="ctr"/>
            <a:endParaRPr lang="nl-NL" sz="3600" dirty="0">
              <a:solidFill>
                <a:schemeClr val="accent1">
                  <a:lumMod val="50000"/>
                </a:schemeClr>
              </a:solidFill>
            </a:endParaRPr>
          </a:p>
          <a:p>
            <a:pPr algn="ctr"/>
            <a:r>
              <a:rPr lang="nl-NL" sz="3600" dirty="0" smtClean="0">
                <a:solidFill>
                  <a:schemeClr val="accent1">
                    <a:lumMod val="50000"/>
                  </a:schemeClr>
                </a:solidFill>
              </a:rPr>
              <a:t>Bedankt voor uw aandacht</a:t>
            </a:r>
            <a:endParaRPr lang="nl-NL" sz="3600" dirty="0">
              <a:solidFill>
                <a:schemeClr val="accent1">
                  <a:lumMod val="50000"/>
                </a:schemeClr>
              </a:solidFill>
            </a:endParaRPr>
          </a:p>
        </p:txBody>
      </p:sp>
    </p:spTree>
    <p:extLst>
      <p:ext uri="{BB962C8B-B14F-4D97-AF65-F5344CB8AC3E}">
        <p14:creationId xmlns:p14="http://schemas.microsoft.com/office/powerpoint/2010/main" val="33813085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nl-NL" sz="2900" dirty="0" smtClean="0"/>
              <a:t>Inhoud presentatie</a:t>
            </a:r>
            <a:endParaRPr lang="nl-NL" sz="29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188640"/>
            <a:ext cx="2176463"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jdelijke aanduiding voor inhoud 6"/>
          <p:cNvSpPr>
            <a:spLocks noGrp="1"/>
          </p:cNvSpPr>
          <p:nvPr>
            <p:ph sz="quarter" idx="1"/>
          </p:nvPr>
        </p:nvSpPr>
        <p:spPr/>
        <p:txBody>
          <a:bodyPr/>
          <a:lstStyle/>
          <a:p>
            <a:pPr>
              <a:buFont typeface="Arial" pitchFamily="34" charset="0"/>
              <a:buChar char="•"/>
            </a:pPr>
            <a:endParaRPr lang="nl-NL" sz="2400" dirty="0" smtClean="0"/>
          </a:p>
          <a:p>
            <a:pPr>
              <a:buFont typeface="Arial" pitchFamily="34" charset="0"/>
              <a:buChar char="•"/>
            </a:pPr>
            <a:r>
              <a:rPr lang="nl-NL" sz="2400" dirty="0" smtClean="0"/>
              <a:t>Het ongeval</a:t>
            </a:r>
          </a:p>
          <a:p>
            <a:pPr>
              <a:buFont typeface="Arial" pitchFamily="34" charset="0"/>
              <a:buChar char="•"/>
            </a:pPr>
            <a:r>
              <a:rPr lang="nl-NL" sz="2400" dirty="0" smtClean="0"/>
              <a:t>Medische gevolgen ongeval</a:t>
            </a:r>
          </a:p>
          <a:p>
            <a:pPr>
              <a:buFont typeface="Arial" pitchFamily="34" charset="0"/>
              <a:buChar char="•"/>
            </a:pPr>
            <a:r>
              <a:rPr lang="nl-NL" sz="2400" dirty="0" smtClean="0"/>
              <a:t>Uitgangspunten verlies aan arbeidsvermogen</a:t>
            </a:r>
          </a:p>
          <a:p>
            <a:pPr>
              <a:buFont typeface="Arial" pitchFamily="34" charset="0"/>
              <a:buChar char="•"/>
            </a:pPr>
            <a:r>
              <a:rPr lang="nl-NL" sz="2400" dirty="0" smtClean="0"/>
              <a:t>Uitgangspunten verzekeraar verlies aan arbeidsvermogen</a:t>
            </a:r>
          </a:p>
          <a:p>
            <a:pPr>
              <a:buFont typeface="Arial" pitchFamily="34" charset="0"/>
              <a:buChar char="•"/>
            </a:pPr>
            <a:r>
              <a:rPr lang="nl-NL" sz="2400" dirty="0" smtClean="0"/>
              <a:t>Deelgeschilprocedure </a:t>
            </a:r>
          </a:p>
          <a:p>
            <a:pPr>
              <a:buFont typeface="Arial" pitchFamily="34" charset="0"/>
              <a:buChar char="•"/>
            </a:pPr>
            <a:r>
              <a:rPr lang="nl-NL" sz="2400" dirty="0" smtClean="0"/>
              <a:t>College voor de rechten van de mens</a:t>
            </a:r>
          </a:p>
          <a:p>
            <a:pPr>
              <a:buFont typeface="Arial" pitchFamily="34" charset="0"/>
              <a:buChar char="•"/>
            </a:pPr>
            <a:r>
              <a:rPr lang="nl-NL" sz="2400" dirty="0" smtClean="0"/>
              <a:t>Bodemprocedure en hoger beroep</a:t>
            </a:r>
          </a:p>
          <a:p>
            <a:pPr>
              <a:buFont typeface="Arial" pitchFamily="34" charset="0"/>
              <a:buChar char="•"/>
            </a:pPr>
            <a:endParaRPr lang="nl-NL" dirty="0"/>
          </a:p>
        </p:txBody>
      </p:sp>
    </p:spTree>
    <p:extLst>
      <p:ext uri="{BB962C8B-B14F-4D97-AF65-F5344CB8AC3E}">
        <p14:creationId xmlns:p14="http://schemas.microsoft.com/office/powerpoint/2010/main" val="15413544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01752" y="563290"/>
            <a:ext cx="8534400" cy="424262"/>
          </a:xfrm>
        </p:spPr>
        <p:txBody>
          <a:bodyPr>
            <a:normAutofit fontScale="90000"/>
          </a:bodyPr>
          <a:lstStyle/>
          <a:p>
            <a:pPr algn="l"/>
            <a:r>
              <a:rPr lang="nl-NL" sz="3600" dirty="0"/>
              <a:t/>
            </a:r>
            <a:br>
              <a:rPr lang="nl-NL" sz="3600" dirty="0"/>
            </a:br>
            <a:r>
              <a:rPr lang="nl-NL" sz="3200" dirty="0"/>
              <a:t>Het </a:t>
            </a:r>
            <a:r>
              <a:rPr lang="nl-NL" sz="3200" dirty="0" smtClean="0"/>
              <a:t>ongeval</a:t>
            </a:r>
            <a:endParaRPr lang="nl-NL"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188640"/>
            <a:ext cx="2176463"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kstvak 6"/>
          <p:cNvSpPr txBox="1"/>
          <p:nvPr/>
        </p:nvSpPr>
        <p:spPr>
          <a:xfrm>
            <a:off x="251520" y="1565681"/>
            <a:ext cx="5472608" cy="4678204"/>
          </a:xfrm>
          <a:prstGeom prst="rect">
            <a:avLst/>
          </a:prstGeom>
          <a:noFill/>
        </p:spPr>
        <p:txBody>
          <a:bodyPr wrap="square" rtlCol="0">
            <a:spAutoFit/>
          </a:bodyPr>
          <a:lstStyle/>
          <a:p>
            <a:pPr marL="285750" indent="-285750">
              <a:buFont typeface="Courier New" pitchFamily="49" charset="0"/>
              <a:buChar char="o"/>
            </a:pPr>
            <a:endParaRPr lang="nl-NL" sz="2000" dirty="0" smtClean="0"/>
          </a:p>
          <a:p>
            <a:endParaRPr lang="nl-NL" sz="2000" dirty="0" smtClean="0"/>
          </a:p>
          <a:p>
            <a:pPr marL="285750" indent="-285750">
              <a:buFont typeface="Courier New" pitchFamily="49" charset="0"/>
              <a:buChar char="o"/>
            </a:pPr>
            <a:r>
              <a:rPr lang="nl-NL" sz="2300" dirty="0" smtClean="0"/>
              <a:t>Op 7 november 2003 is </a:t>
            </a:r>
            <a:r>
              <a:rPr lang="nl-NL" sz="2300" dirty="0" err="1" smtClean="0"/>
              <a:t>Esra</a:t>
            </a:r>
            <a:r>
              <a:rPr lang="nl-NL" sz="2300" dirty="0" smtClean="0"/>
              <a:t> op 10-jarige leeftijd als voetganger op zebrapad aangereden door een motor.</a:t>
            </a:r>
          </a:p>
          <a:p>
            <a:endParaRPr lang="nl-NL" sz="2300" dirty="0" smtClean="0"/>
          </a:p>
          <a:p>
            <a:endParaRPr lang="nl-NL" sz="2300" dirty="0" smtClean="0"/>
          </a:p>
          <a:p>
            <a:pPr marL="285750" indent="-285750">
              <a:buFont typeface="Courier New" pitchFamily="49" charset="0"/>
              <a:buChar char="o"/>
            </a:pPr>
            <a:r>
              <a:rPr lang="nl-NL" sz="2300" dirty="0" err="1" smtClean="0"/>
              <a:t>Esra</a:t>
            </a:r>
            <a:r>
              <a:rPr lang="nl-NL" sz="2300" dirty="0" smtClean="0"/>
              <a:t> heeft vier maanden in coma gelegen en is vervolgens in verschillende  revalidatiecentra opgenomen geweest.</a:t>
            </a:r>
          </a:p>
          <a:p>
            <a:endParaRPr lang="nl-NL" sz="1500" dirty="0"/>
          </a:p>
          <a:p>
            <a:endParaRPr lang="nl-NL" dirty="0" smtClean="0"/>
          </a:p>
          <a:p>
            <a:pPr marL="285750" indent="-285750">
              <a:buFont typeface="Courier New" pitchFamily="49" charset="0"/>
              <a:buChar char="o"/>
            </a:pPr>
            <a:endParaRPr lang="nl-NL" dirty="0"/>
          </a:p>
        </p:txBody>
      </p:sp>
      <p:pic>
        <p:nvPicPr>
          <p:cNvPr id="10" name="Afbeelding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8184" y="2276872"/>
            <a:ext cx="2190244" cy="2376264"/>
          </a:xfrm>
          <a:prstGeom prst="rect">
            <a:avLst/>
          </a:prstGeom>
          <a:ln w="3175">
            <a:noFill/>
          </a:ln>
          <a:effectLst>
            <a:reflection blurRad="6350" stA="50000" endA="300" endPos="38500" dist="50800" dir="5400000" sy="-100000" algn="bl" rotWithShape="0"/>
          </a:effectLst>
        </p:spPr>
      </p:pic>
      <p:sp>
        <p:nvSpPr>
          <p:cNvPr id="11" name="Tekstvak 10"/>
          <p:cNvSpPr txBox="1"/>
          <p:nvPr/>
        </p:nvSpPr>
        <p:spPr>
          <a:xfrm>
            <a:off x="6211395" y="4314582"/>
            <a:ext cx="2190244" cy="338554"/>
          </a:xfrm>
          <a:prstGeom prst="rect">
            <a:avLst/>
          </a:prstGeom>
          <a:noFill/>
        </p:spPr>
        <p:txBody>
          <a:bodyPr wrap="square" rtlCol="0">
            <a:spAutoFit/>
          </a:bodyPr>
          <a:lstStyle/>
          <a:p>
            <a:r>
              <a:rPr lang="nl-NL" sz="1600" i="1" dirty="0" err="1" smtClean="0">
                <a:solidFill>
                  <a:schemeClr val="bg1"/>
                </a:solidFill>
              </a:rPr>
              <a:t>Esra</a:t>
            </a:r>
            <a:r>
              <a:rPr lang="nl-NL" sz="1600" i="1" dirty="0" smtClean="0">
                <a:solidFill>
                  <a:schemeClr val="bg1"/>
                </a:solidFill>
              </a:rPr>
              <a:t> voor het ongeval</a:t>
            </a:r>
            <a:endParaRPr lang="nl-NL" sz="1600" i="1" dirty="0">
              <a:solidFill>
                <a:schemeClr val="bg1"/>
              </a:solidFill>
            </a:endParaRPr>
          </a:p>
        </p:txBody>
      </p:sp>
    </p:spTree>
    <p:extLst>
      <p:ext uri="{BB962C8B-B14F-4D97-AF65-F5344CB8AC3E}">
        <p14:creationId xmlns:p14="http://schemas.microsoft.com/office/powerpoint/2010/main" val="4309150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pPr algn="l"/>
            <a:r>
              <a:rPr lang="nl-NL" sz="3600" dirty="0"/>
              <a:t/>
            </a:r>
            <a:br>
              <a:rPr lang="nl-NL" sz="3600" dirty="0"/>
            </a:br>
            <a:r>
              <a:rPr lang="nl-NL" sz="3200" dirty="0"/>
              <a:t>Medische gevolgen</a:t>
            </a:r>
            <a:endParaRPr lang="nl-NL" dirty="0"/>
          </a:p>
        </p:txBody>
      </p:sp>
      <p:sp>
        <p:nvSpPr>
          <p:cNvPr id="3" name="Tijdelijke aanduiding voor inhoud 2"/>
          <p:cNvSpPr>
            <a:spLocks noGrp="1"/>
          </p:cNvSpPr>
          <p:nvPr>
            <p:ph sz="quarter" idx="1"/>
          </p:nvPr>
        </p:nvSpPr>
        <p:spPr>
          <a:xfrm>
            <a:off x="301752" y="1527048"/>
            <a:ext cx="5350368" cy="4572000"/>
          </a:xfrm>
        </p:spPr>
        <p:txBody>
          <a:bodyPr>
            <a:normAutofit fontScale="55000" lnSpcReduction="20000"/>
          </a:bodyPr>
          <a:lstStyle/>
          <a:p>
            <a:pPr marL="285750" indent="-285750">
              <a:buFont typeface="Courier New" pitchFamily="49" charset="0"/>
              <a:buChar char="o"/>
            </a:pPr>
            <a:endParaRPr lang="nl-NL" sz="3300" dirty="0" smtClean="0"/>
          </a:p>
          <a:p>
            <a:pPr marL="285750" indent="-285750" algn="just">
              <a:buFont typeface="Courier New" pitchFamily="49" charset="0"/>
              <a:buChar char="o"/>
            </a:pPr>
            <a:r>
              <a:rPr lang="nl-NL" sz="3300" dirty="0" smtClean="0"/>
              <a:t>Door het ongeval heeft </a:t>
            </a:r>
            <a:r>
              <a:rPr lang="nl-NL" sz="3300" dirty="0" err="1" smtClean="0"/>
              <a:t>Esra</a:t>
            </a:r>
            <a:r>
              <a:rPr lang="nl-NL" sz="3300" dirty="0" smtClean="0"/>
              <a:t> aanhoudende </a:t>
            </a:r>
            <a:r>
              <a:rPr lang="nl-NL" sz="3300" dirty="0"/>
              <a:t>lichamelijk </a:t>
            </a:r>
            <a:r>
              <a:rPr lang="nl-NL" sz="3300" dirty="0" smtClean="0"/>
              <a:t>beperkingen </a:t>
            </a:r>
            <a:r>
              <a:rPr lang="nl-NL" sz="3300" dirty="0"/>
              <a:t>in de zin van onder andere een spastische verlamming van ledematen, een beperking van de fijne motoriek en snelheid van handelen en een beperkte mobiliteit. </a:t>
            </a:r>
            <a:endParaRPr lang="nl-NL" sz="3300" dirty="0" smtClean="0"/>
          </a:p>
          <a:p>
            <a:pPr marL="0" indent="0" algn="just">
              <a:buNone/>
            </a:pPr>
            <a:endParaRPr lang="nl-NL" sz="3300" dirty="0" smtClean="0"/>
          </a:p>
          <a:p>
            <a:pPr marL="285750" indent="-285750" algn="just">
              <a:buFont typeface="Courier New" pitchFamily="49" charset="0"/>
              <a:buChar char="o"/>
            </a:pPr>
            <a:r>
              <a:rPr lang="nl-NL" sz="3300" dirty="0" err="1" smtClean="0"/>
              <a:t>Esra</a:t>
            </a:r>
            <a:r>
              <a:rPr lang="nl-NL" sz="3300" dirty="0" smtClean="0"/>
              <a:t> </a:t>
            </a:r>
            <a:r>
              <a:rPr lang="nl-NL" sz="3300" dirty="0"/>
              <a:t>spreekt daarnaast traag en is slecht verstaanbaar. </a:t>
            </a:r>
          </a:p>
          <a:p>
            <a:pPr marL="0" indent="0" algn="just">
              <a:buNone/>
            </a:pPr>
            <a:endParaRPr lang="nl-NL" sz="3300" dirty="0"/>
          </a:p>
          <a:p>
            <a:pPr marL="285750" indent="-285750" algn="just">
              <a:buFont typeface="Courier New" pitchFamily="49" charset="0"/>
              <a:buChar char="o"/>
            </a:pPr>
            <a:r>
              <a:rPr lang="nl-NL" sz="3300" dirty="0" err="1"/>
              <a:t>Esra</a:t>
            </a:r>
            <a:r>
              <a:rPr lang="nl-NL" sz="3300" dirty="0"/>
              <a:t> heeft cognitieve stoornissen (het mentale tempo bij bijvoorbeeld informatieverwerking en intelligentieverval</a:t>
            </a:r>
            <a:r>
              <a:rPr lang="nl-NL" sz="3300" dirty="0" smtClean="0"/>
              <a:t>).</a:t>
            </a:r>
          </a:p>
          <a:p>
            <a:pPr marL="0" indent="0" algn="just">
              <a:buNone/>
            </a:pPr>
            <a:endParaRPr lang="nl-NL" sz="3300" dirty="0"/>
          </a:p>
          <a:p>
            <a:pPr marL="285750" indent="-285750" algn="just">
              <a:buFont typeface="Courier New" pitchFamily="49" charset="0"/>
              <a:buChar char="o"/>
            </a:pPr>
            <a:r>
              <a:rPr lang="nl-NL" sz="3300" dirty="0"/>
              <a:t>Bij </a:t>
            </a:r>
            <a:r>
              <a:rPr lang="nl-NL" sz="3300" dirty="0" err="1"/>
              <a:t>Esra</a:t>
            </a:r>
            <a:r>
              <a:rPr lang="nl-NL" sz="3300" dirty="0"/>
              <a:t> is een zeer laag IQ vastgesteld. In 2009 behaalt </a:t>
            </a:r>
            <a:r>
              <a:rPr lang="nl-NL" sz="3300" dirty="0" err="1"/>
              <a:t>Esra</a:t>
            </a:r>
            <a:r>
              <a:rPr lang="nl-NL" sz="3300" dirty="0"/>
              <a:t> een totaal IQ van </a:t>
            </a:r>
            <a:r>
              <a:rPr lang="nl-NL" sz="3300" dirty="0" smtClean="0"/>
              <a:t>52.</a:t>
            </a:r>
            <a:endParaRPr lang="nl-NL"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188640"/>
            <a:ext cx="2176463"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Tijdelijke aanduiding voor inhoud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9476" y="1844824"/>
            <a:ext cx="2709678" cy="1785257"/>
          </a:xfrm>
          <a:prstGeom prst="rect">
            <a:avLst/>
          </a:prstGeom>
        </p:spPr>
      </p:pic>
      <p:pic>
        <p:nvPicPr>
          <p:cNvPr id="6" name="Afbeelding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5304" y="4109163"/>
            <a:ext cx="2718525" cy="1584176"/>
          </a:xfrm>
          <a:prstGeom prst="rect">
            <a:avLst/>
          </a:prstGeom>
        </p:spPr>
      </p:pic>
    </p:spTree>
    <p:extLst>
      <p:ext uri="{BB962C8B-B14F-4D97-AF65-F5344CB8AC3E}">
        <p14:creationId xmlns:p14="http://schemas.microsoft.com/office/powerpoint/2010/main" val="2228966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nl-NL" sz="2900" dirty="0"/>
              <a:t>Uitgangspunten </a:t>
            </a:r>
            <a:r>
              <a:rPr lang="nl-NL" sz="2900" dirty="0" smtClean="0"/>
              <a:t>benadeelde</a:t>
            </a:r>
            <a:endParaRPr lang="nl-NL" sz="2900" dirty="0"/>
          </a:p>
        </p:txBody>
      </p:sp>
      <p:sp>
        <p:nvSpPr>
          <p:cNvPr id="3" name="Tijdelijke aanduiding voor inhoud 2"/>
          <p:cNvSpPr>
            <a:spLocks noGrp="1"/>
          </p:cNvSpPr>
          <p:nvPr>
            <p:ph sz="quarter" idx="1"/>
          </p:nvPr>
        </p:nvSpPr>
        <p:spPr/>
        <p:txBody>
          <a:bodyPr>
            <a:normAutofit/>
          </a:bodyPr>
          <a:lstStyle/>
          <a:p>
            <a:pPr lvl="0"/>
            <a:r>
              <a:rPr lang="nl-NL" sz="2300" dirty="0"/>
              <a:t>Er wordt vanuit gegaan dat </a:t>
            </a:r>
            <a:r>
              <a:rPr lang="nl-NL" sz="2300" dirty="0" err="1"/>
              <a:t>Esra</a:t>
            </a:r>
            <a:r>
              <a:rPr lang="nl-NL" sz="2300" dirty="0"/>
              <a:t> na de basisschool een 4-jarige VMBO-opleiding zou hebben voltooid en dat zij in augustus/september 2010 zou zijn gaan werken in een dienstbetrekking op dat niveau. </a:t>
            </a:r>
            <a:endParaRPr lang="nl-NL" sz="2300" dirty="0" smtClean="0"/>
          </a:p>
          <a:p>
            <a:pPr marL="0" lvl="0" indent="0">
              <a:buNone/>
            </a:pPr>
            <a:endParaRPr lang="nl-NL" sz="2300" dirty="0"/>
          </a:p>
          <a:p>
            <a:r>
              <a:rPr lang="nl-NL" sz="2300" dirty="0" smtClean="0"/>
              <a:t>Daarnaast wordt de </a:t>
            </a:r>
            <a:r>
              <a:rPr lang="nl-NL" sz="2300" dirty="0" err="1"/>
              <a:t>NRL</a:t>
            </a:r>
            <a:r>
              <a:rPr lang="nl-NL" sz="2300" dirty="0"/>
              <a:t>-indicateur </a:t>
            </a:r>
            <a:r>
              <a:rPr lang="nl-NL" sz="2300" dirty="0" smtClean="0"/>
              <a:t>jonggehandicapten gehanteerd.</a:t>
            </a:r>
          </a:p>
          <a:p>
            <a:endParaRPr lang="nl-NL" sz="2300" dirty="0" smtClean="0"/>
          </a:p>
          <a:p>
            <a:r>
              <a:rPr lang="nl-NL" sz="2300" dirty="0" smtClean="0"/>
              <a:t>Op basis daarvan heeft </a:t>
            </a:r>
            <a:r>
              <a:rPr lang="nl-NL" sz="2300" dirty="0" err="1" smtClean="0"/>
              <a:t>NRL</a:t>
            </a:r>
            <a:r>
              <a:rPr lang="nl-NL" sz="2300" dirty="0" smtClean="0"/>
              <a:t> een berekening gemaakt en is het verlies aan arbeidsvermogen begroot op </a:t>
            </a:r>
            <a:r>
              <a:rPr lang="nl-NL" sz="2300" dirty="0" smtClean="0">
                <a:solidFill>
                  <a:srgbClr val="FF0000"/>
                </a:solidFill>
              </a:rPr>
              <a:t>€ </a:t>
            </a:r>
            <a:r>
              <a:rPr lang="nl-NL" sz="2300" dirty="0">
                <a:solidFill>
                  <a:srgbClr val="FF0000"/>
                </a:solidFill>
              </a:rPr>
              <a:t>432.893</a:t>
            </a:r>
            <a:r>
              <a:rPr lang="nl-NL" sz="2300" dirty="0"/>
              <a:t>.</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188640"/>
            <a:ext cx="2176463"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39554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nl-NL" sz="2900" dirty="0"/>
              <a:t>Uitgangspunten verzekeraar</a:t>
            </a:r>
          </a:p>
        </p:txBody>
      </p:sp>
      <p:sp>
        <p:nvSpPr>
          <p:cNvPr id="3" name="Tijdelijke aanduiding voor inhoud 2"/>
          <p:cNvSpPr>
            <a:spLocks noGrp="1"/>
          </p:cNvSpPr>
          <p:nvPr>
            <p:ph sz="quarter" idx="1"/>
          </p:nvPr>
        </p:nvSpPr>
        <p:spPr/>
        <p:txBody>
          <a:bodyPr>
            <a:normAutofit fontScale="85000" lnSpcReduction="10000"/>
          </a:bodyPr>
          <a:lstStyle/>
          <a:p>
            <a:r>
              <a:rPr lang="nl-NL" dirty="0"/>
              <a:t>H</a:t>
            </a:r>
            <a:r>
              <a:rPr lang="nl-NL" dirty="0" smtClean="0"/>
              <a:t>et </a:t>
            </a:r>
            <a:r>
              <a:rPr lang="nl-NL" dirty="0"/>
              <a:t>laagste </a:t>
            </a:r>
            <a:r>
              <a:rPr lang="nl-NL" dirty="0" smtClean="0"/>
              <a:t>VMBO-niveau zou zonder ongeval het werk- en denkniveau van </a:t>
            </a:r>
            <a:r>
              <a:rPr lang="nl-NL" dirty="0" err="1" smtClean="0"/>
              <a:t>Esra</a:t>
            </a:r>
            <a:r>
              <a:rPr lang="nl-NL" dirty="0" smtClean="0"/>
              <a:t> zijn geweest.</a:t>
            </a:r>
          </a:p>
          <a:p>
            <a:endParaRPr lang="nl-NL" dirty="0" smtClean="0"/>
          </a:p>
          <a:p>
            <a:r>
              <a:rPr lang="nl-NL" dirty="0" smtClean="0"/>
              <a:t>“Vanuit </a:t>
            </a:r>
            <a:r>
              <a:rPr lang="nl-NL" dirty="0"/>
              <a:t>algemeen bekendheid mag </a:t>
            </a:r>
            <a:r>
              <a:rPr lang="nl-NL" dirty="0" smtClean="0"/>
              <a:t>voorts worden </a:t>
            </a:r>
            <a:r>
              <a:rPr lang="nl-NL" dirty="0"/>
              <a:t>aangenomen </a:t>
            </a:r>
            <a:r>
              <a:rPr lang="nl-NL" u="sng" dirty="0"/>
              <a:t>dat </a:t>
            </a:r>
            <a:r>
              <a:rPr lang="nl-NL" u="sng" dirty="0" smtClean="0"/>
              <a:t>een </a:t>
            </a:r>
            <a:r>
              <a:rPr lang="nl-NL" u="sng" dirty="0"/>
              <a:t>persoon zoals </a:t>
            </a:r>
            <a:r>
              <a:rPr lang="nl-NL" u="sng" dirty="0" err="1" smtClean="0"/>
              <a:t>Esra</a:t>
            </a:r>
            <a:r>
              <a:rPr lang="nl-NL" u="sng" dirty="0" smtClean="0"/>
              <a:t> </a:t>
            </a:r>
            <a:r>
              <a:rPr lang="nl-NL" dirty="0"/>
              <a:t>hooguit gedurende een beperkte periode fulltime zou hebben gewerkt en vervolgens hooguit parttime </a:t>
            </a:r>
            <a:r>
              <a:rPr lang="nl-NL" dirty="0" smtClean="0"/>
              <a:t>werkzaamheden zal verrichten”. </a:t>
            </a:r>
          </a:p>
          <a:p>
            <a:endParaRPr lang="nl-NL" dirty="0" smtClean="0"/>
          </a:p>
          <a:p>
            <a:pPr lvl="0"/>
            <a:r>
              <a:rPr lang="nl-NL" dirty="0" err="1" smtClean="0"/>
              <a:t>Esra</a:t>
            </a:r>
            <a:r>
              <a:rPr lang="nl-NL" dirty="0" smtClean="0"/>
              <a:t> zou zonder ongeval:</a:t>
            </a:r>
          </a:p>
          <a:p>
            <a:pPr lvl="1"/>
            <a:r>
              <a:rPr lang="nl-NL" dirty="0" smtClean="0"/>
              <a:t>van </a:t>
            </a:r>
            <a:r>
              <a:rPr lang="nl-NL" dirty="0"/>
              <a:t>haar 17de tot en met haar 26ste fulltime gewerkt </a:t>
            </a:r>
            <a:r>
              <a:rPr lang="nl-NL" dirty="0" smtClean="0"/>
              <a:t>hebben </a:t>
            </a:r>
          </a:p>
          <a:p>
            <a:pPr lvl="1"/>
            <a:r>
              <a:rPr lang="nl-NL" dirty="0" smtClean="0"/>
              <a:t>vervolgens </a:t>
            </a:r>
            <a:r>
              <a:rPr lang="nl-NL" dirty="0"/>
              <a:t>vanwege de komst van kinderen 10 jaar niet </a:t>
            </a:r>
            <a:r>
              <a:rPr lang="nl-NL" dirty="0" smtClean="0"/>
              <a:t>gewerkt hebben</a:t>
            </a:r>
          </a:p>
          <a:p>
            <a:pPr lvl="1"/>
            <a:r>
              <a:rPr lang="nl-NL" dirty="0" smtClean="0"/>
              <a:t>en </a:t>
            </a:r>
            <a:r>
              <a:rPr lang="nl-NL" dirty="0"/>
              <a:t>aansluitend tot haar 67ste, 50%. </a:t>
            </a:r>
            <a:endParaRPr lang="nl-NL" dirty="0" smtClean="0"/>
          </a:p>
          <a:p>
            <a:pPr marL="274320" lvl="1" indent="0">
              <a:buNone/>
            </a:pPr>
            <a:endParaRPr lang="nl-NL" dirty="0" smtClean="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188640"/>
            <a:ext cx="2176463"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51000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nl-NL" sz="2900" dirty="0" smtClean="0"/>
              <a:t>Vervolg verzekeraar</a:t>
            </a:r>
            <a:endParaRPr lang="nl-NL" sz="2900" dirty="0"/>
          </a:p>
        </p:txBody>
      </p:sp>
      <p:sp>
        <p:nvSpPr>
          <p:cNvPr id="3" name="Tijdelijke aanduiding voor inhoud 2"/>
          <p:cNvSpPr>
            <a:spLocks noGrp="1"/>
          </p:cNvSpPr>
          <p:nvPr>
            <p:ph sz="quarter" idx="1"/>
          </p:nvPr>
        </p:nvSpPr>
        <p:spPr/>
        <p:txBody>
          <a:bodyPr>
            <a:normAutofit/>
          </a:bodyPr>
          <a:lstStyle/>
          <a:p>
            <a:pPr marL="0" indent="0" algn="just">
              <a:buNone/>
            </a:pPr>
            <a:endParaRPr lang="nl-NL" sz="2300" dirty="0" smtClean="0"/>
          </a:p>
          <a:p>
            <a:r>
              <a:rPr lang="nl-NL" sz="2300" dirty="0" smtClean="0"/>
              <a:t>Op </a:t>
            </a:r>
            <a:r>
              <a:rPr lang="nl-NL" sz="2300" dirty="0"/>
              <a:t>basis daarvan zal vanwege het cumulatieve overschot (Wajong-uitkering) </a:t>
            </a:r>
            <a:r>
              <a:rPr lang="nl-NL" sz="2300" dirty="0" smtClean="0"/>
              <a:t>na 2019 geen verlies aan arbeidsvermogen zijn</a:t>
            </a:r>
            <a:r>
              <a:rPr lang="nl-NL" sz="2300" dirty="0"/>
              <a:t>. </a:t>
            </a:r>
            <a:endParaRPr lang="nl-NL" sz="2300" dirty="0" smtClean="0"/>
          </a:p>
          <a:p>
            <a:pPr marL="0" indent="0">
              <a:buNone/>
            </a:pPr>
            <a:endParaRPr lang="nl-NL" sz="2300" dirty="0" smtClean="0"/>
          </a:p>
          <a:p>
            <a:r>
              <a:rPr lang="nl-NL" sz="2300" dirty="0" smtClean="0"/>
              <a:t>Voor </a:t>
            </a:r>
            <a:r>
              <a:rPr lang="nl-NL" sz="2300" dirty="0"/>
              <a:t>de eerste jaren tot en met 2019 zou er wel een tekort zijn te weten € 22.717,-. </a:t>
            </a:r>
            <a:endParaRPr lang="nl-NL" sz="2300" dirty="0" smtClean="0"/>
          </a:p>
          <a:p>
            <a:endParaRPr lang="nl-NL" sz="2300" dirty="0"/>
          </a:p>
          <a:p>
            <a:r>
              <a:rPr lang="nl-NL" sz="2300" dirty="0" smtClean="0"/>
              <a:t>Het totale verlies aan arbeidsvermogen is volgens de verzekeraar </a:t>
            </a:r>
            <a:r>
              <a:rPr lang="nl-NL" sz="2300" dirty="0" smtClean="0">
                <a:solidFill>
                  <a:srgbClr val="FF0000"/>
                </a:solidFill>
              </a:rPr>
              <a:t>€</a:t>
            </a:r>
            <a:r>
              <a:rPr lang="nl-NL" sz="2300" dirty="0" smtClean="0"/>
              <a:t> </a:t>
            </a:r>
            <a:r>
              <a:rPr lang="nl-NL" sz="2300" dirty="0">
                <a:solidFill>
                  <a:srgbClr val="FF0000"/>
                </a:solidFill>
              </a:rPr>
              <a:t>22.717,-</a:t>
            </a:r>
            <a:r>
              <a:rPr lang="nl-NL" sz="2300" dirty="0"/>
              <a:t>. </a:t>
            </a:r>
          </a:p>
          <a:p>
            <a:endParaRPr lang="nl-NL" dirty="0" smtClean="0"/>
          </a:p>
          <a:p>
            <a:endParaRPr lang="nl-NL" dirty="0" smtClean="0"/>
          </a:p>
          <a:p>
            <a:endParaRPr lang="nl-NL" dirty="0"/>
          </a:p>
          <a:p>
            <a:endParaRPr lang="nl-NL"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188640"/>
            <a:ext cx="2176463"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73263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l"/>
            <a:r>
              <a:rPr lang="nl-NL" sz="2900" dirty="0" smtClean="0"/>
              <a:t>Vervolg verzekeraar</a:t>
            </a:r>
            <a:r>
              <a:rPr lang="nl-NL" dirty="0" smtClean="0"/>
              <a:t>	</a:t>
            </a:r>
            <a:endParaRPr lang="nl-NL" dirty="0"/>
          </a:p>
        </p:txBody>
      </p:sp>
      <p:sp>
        <p:nvSpPr>
          <p:cNvPr id="3" name="Tijdelijke aanduiding voor inhoud 2"/>
          <p:cNvSpPr>
            <a:spLocks noGrp="1"/>
          </p:cNvSpPr>
          <p:nvPr>
            <p:ph sz="quarter" idx="1"/>
          </p:nvPr>
        </p:nvSpPr>
        <p:spPr/>
        <p:txBody>
          <a:bodyPr/>
          <a:lstStyle/>
          <a:p>
            <a:endParaRPr lang="nl-NL" sz="2300" dirty="0" smtClean="0"/>
          </a:p>
          <a:p>
            <a:r>
              <a:rPr lang="nl-NL" sz="2300" dirty="0" smtClean="0"/>
              <a:t>De </a:t>
            </a:r>
            <a:r>
              <a:rPr lang="nl-NL" sz="2300" dirty="0"/>
              <a:t>verzekeraar baseert haar stelling op statistische gegevens. De verzekeraar hanteert cijfers uit </a:t>
            </a:r>
            <a:r>
              <a:rPr lang="nl-NL" sz="2300" u="sng" dirty="0"/>
              <a:t>2005</a:t>
            </a:r>
            <a:r>
              <a:rPr lang="nl-NL" sz="2300" dirty="0"/>
              <a:t> die betrekking hebben op de arbeidsparticipatie van kappers. Uit die cijfers blijkt dat 52% van de kapsters stopt met werken op hun 26ste.</a:t>
            </a:r>
          </a:p>
          <a:p>
            <a:endParaRPr lang="nl-NL"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188640"/>
            <a:ext cx="2176463"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59253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pPr algn="l"/>
            <a:r>
              <a:rPr lang="nl-NL" sz="3600" dirty="0"/>
              <a:t/>
            </a:r>
            <a:br>
              <a:rPr lang="nl-NL" sz="3600" dirty="0"/>
            </a:br>
            <a:r>
              <a:rPr lang="nl-NL" sz="3600" dirty="0" smtClean="0"/>
              <a:t> </a:t>
            </a:r>
            <a:r>
              <a:rPr lang="nl-NL" sz="3600" dirty="0"/>
              <a:t/>
            </a:r>
            <a:br>
              <a:rPr lang="nl-NL" sz="3600" dirty="0"/>
            </a:br>
            <a:r>
              <a:rPr lang="nl-NL" sz="3200" dirty="0" smtClean="0"/>
              <a:t>Deelgeschilprocedure</a:t>
            </a:r>
            <a:endParaRPr lang="nl-NL" sz="3200" dirty="0"/>
          </a:p>
        </p:txBody>
      </p:sp>
      <p:sp>
        <p:nvSpPr>
          <p:cNvPr id="3" name="Tijdelijke aanduiding voor inhoud 2"/>
          <p:cNvSpPr>
            <a:spLocks noGrp="1"/>
          </p:cNvSpPr>
          <p:nvPr>
            <p:ph sz="quarter" idx="1"/>
          </p:nvPr>
        </p:nvSpPr>
        <p:spPr/>
        <p:txBody>
          <a:bodyPr>
            <a:normAutofit fontScale="77500" lnSpcReduction="20000"/>
          </a:bodyPr>
          <a:lstStyle/>
          <a:p>
            <a:pPr marL="0" indent="0">
              <a:buNone/>
            </a:pPr>
            <a:r>
              <a:rPr lang="nl-NL" dirty="0"/>
              <a:t>Rechtsoverweging 4.10</a:t>
            </a:r>
            <a:r>
              <a:rPr lang="nl-NL" dirty="0" smtClean="0"/>
              <a:t>.</a:t>
            </a:r>
          </a:p>
          <a:p>
            <a:endParaRPr lang="nl-NL" dirty="0"/>
          </a:p>
          <a:p>
            <a:r>
              <a:rPr lang="nl-NL" dirty="0"/>
              <a:t>'(..) het redelijk te veronderstellen dat </a:t>
            </a:r>
            <a:r>
              <a:rPr lang="nl-NL" dirty="0" err="1"/>
              <a:t>Esra</a:t>
            </a:r>
            <a:r>
              <a:rPr lang="nl-NL" dirty="0"/>
              <a:t>, als </a:t>
            </a:r>
            <a:r>
              <a:rPr lang="nl-NL" u="sng" dirty="0"/>
              <a:t>vrouw in Nederland </a:t>
            </a:r>
            <a:r>
              <a:rPr lang="nl-NL" dirty="0"/>
              <a:t>en gegeven haar </a:t>
            </a:r>
            <a:r>
              <a:rPr lang="nl-NL" u="sng" dirty="0"/>
              <a:t>culturele achtergrond</a:t>
            </a:r>
            <a:r>
              <a:rPr lang="nl-NL" dirty="0"/>
              <a:t> en persoonlijke omstandigheden, een partner zou hebben gevonden en rond haar 26ste levensjaar kinderen zou hebben gekregen. Gezien de huidige en te verwachten economische situatie, ook in de kinderopvang is het redelijk te veronderstellen dat </a:t>
            </a:r>
            <a:r>
              <a:rPr lang="nl-NL" dirty="0" err="1"/>
              <a:t>Esra</a:t>
            </a:r>
            <a:r>
              <a:rPr lang="nl-NL" dirty="0"/>
              <a:t> in verband met de geboorte van haar kinderen gedurende 10 jaar niet zou hebben gewerkt en vervolgens vanaf haar 36ste levensjaar tot haar 67ste levensjaar, conform de door Reaal voorgestelde 50% ofwel 20 uur per week werkzaam zou geweest. Het is immers </a:t>
            </a:r>
            <a:r>
              <a:rPr lang="nl-NL" u="sng" dirty="0"/>
              <a:t>een feit van algemene bekendheid</a:t>
            </a:r>
            <a:r>
              <a:rPr lang="nl-NL" dirty="0"/>
              <a:t> dat slechts een kleine groep vrouwen na de geboorte van kinderen fulltime blijft werken (..)'.</a:t>
            </a:r>
          </a:p>
          <a:p>
            <a:endParaRPr lang="nl-NL"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188640"/>
            <a:ext cx="2176463"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49304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el">
  <a:themeElements>
    <a:clrScheme name="Grijswaarden">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ivie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e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361</TotalTime>
  <Words>764</Words>
  <Application>Microsoft Office PowerPoint</Application>
  <PresentationFormat>Diavoorstelling (4:3)</PresentationFormat>
  <Paragraphs>85</Paragraphs>
  <Slides>13</Slides>
  <Notes>0</Notes>
  <HiddenSlides>0</HiddenSlides>
  <MMClips>0</MMClips>
  <ScaleCrop>false</ScaleCrop>
  <HeadingPairs>
    <vt:vector size="4" baseType="variant">
      <vt:variant>
        <vt:lpstr>Thema</vt:lpstr>
      </vt:variant>
      <vt:variant>
        <vt:i4>1</vt:i4>
      </vt:variant>
      <vt:variant>
        <vt:lpstr>Diatitels</vt:lpstr>
      </vt:variant>
      <vt:variant>
        <vt:i4>13</vt:i4>
      </vt:variant>
    </vt:vector>
  </HeadingPairs>
  <TitlesOfParts>
    <vt:vector size="14" baseType="lpstr">
      <vt:lpstr>Civiel</vt:lpstr>
      <vt:lpstr>Esra Coşkun: vrouw en Turks</vt:lpstr>
      <vt:lpstr>Inhoud presentatie</vt:lpstr>
      <vt:lpstr> Het ongeval</vt:lpstr>
      <vt:lpstr> Medische gevolgen</vt:lpstr>
      <vt:lpstr>Uitgangspunten benadeelde</vt:lpstr>
      <vt:lpstr>Uitgangspunten verzekeraar</vt:lpstr>
      <vt:lpstr>Vervolg verzekeraar</vt:lpstr>
      <vt:lpstr>Vervolg verzekeraar </vt:lpstr>
      <vt:lpstr>   Deelgeschilprocedure</vt:lpstr>
      <vt:lpstr>Deelgeschilprocedure</vt:lpstr>
      <vt:lpstr>College voor de rechten van de mens</vt:lpstr>
      <vt:lpstr>Bodemprocedure en hoger beroep</vt:lpstr>
      <vt:lpstr>PowerPoint-presentatie</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914</dc:creator>
  <cp:lastModifiedBy>Mieke van der Burg</cp:lastModifiedBy>
  <cp:revision>21</cp:revision>
  <cp:lastPrinted>2014-05-22T14:23:35Z</cp:lastPrinted>
  <dcterms:created xsi:type="dcterms:W3CDTF">2014-05-22T13:34:55Z</dcterms:created>
  <dcterms:modified xsi:type="dcterms:W3CDTF">2014-06-03T13:40:31Z</dcterms:modified>
</cp:coreProperties>
</file>